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92"/>
  </p:notesMasterIdLst>
  <p:handoutMasterIdLst>
    <p:handoutMasterId r:id="rId93"/>
  </p:handoutMasterIdLst>
  <p:sldIdLst>
    <p:sldId id="256" r:id="rId3"/>
    <p:sldId id="257" r:id="rId4"/>
    <p:sldId id="328" r:id="rId5"/>
    <p:sldId id="390" r:id="rId6"/>
    <p:sldId id="389" r:id="rId7"/>
    <p:sldId id="326" r:id="rId8"/>
    <p:sldId id="327" r:id="rId9"/>
    <p:sldId id="329" r:id="rId10"/>
    <p:sldId id="335" r:id="rId11"/>
    <p:sldId id="336" r:id="rId12"/>
    <p:sldId id="348" r:id="rId13"/>
    <p:sldId id="349" r:id="rId14"/>
    <p:sldId id="258" r:id="rId15"/>
    <p:sldId id="259" r:id="rId16"/>
    <p:sldId id="260" r:id="rId17"/>
    <p:sldId id="352" r:id="rId18"/>
    <p:sldId id="353" r:id="rId19"/>
    <p:sldId id="354" r:id="rId20"/>
    <p:sldId id="355" r:id="rId21"/>
    <p:sldId id="356" r:id="rId22"/>
    <p:sldId id="357" r:id="rId23"/>
    <p:sldId id="360" r:id="rId24"/>
    <p:sldId id="361" r:id="rId25"/>
    <p:sldId id="362" r:id="rId26"/>
    <p:sldId id="363" r:id="rId27"/>
    <p:sldId id="364" r:id="rId28"/>
    <p:sldId id="408" r:id="rId29"/>
    <p:sldId id="262" r:id="rId30"/>
    <p:sldId id="368" r:id="rId31"/>
    <p:sldId id="263" r:id="rId32"/>
    <p:sldId id="264" r:id="rId33"/>
    <p:sldId id="369" r:id="rId34"/>
    <p:sldId id="409" r:id="rId35"/>
    <p:sldId id="410" r:id="rId36"/>
    <p:sldId id="411" r:id="rId37"/>
    <p:sldId id="412" r:id="rId38"/>
    <p:sldId id="268" r:id="rId39"/>
    <p:sldId id="269" r:id="rId40"/>
    <p:sldId id="270" r:id="rId41"/>
    <p:sldId id="271" r:id="rId42"/>
    <p:sldId id="272" r:id="rId43"/>
    <p:sldId id="273" r:id="rId44"/>
    <p:sldId id="274" r:id="rId45"/>
    <p:sldId id="289" r:id="rId46"/>
    <p:sldId id="372" r:id="rId47"/>
    <p:sldId id="373" r:id="rId48"/>
    <p:sldId id="382" r:id="rId49"/>
    <p:sldId id="383" r:id="rId50"/>
    <p:sldId id="375" r:id="rId51"/>
    <p:sldId id="376" r:id="rId52"/>
    <p:sldId id="378" r:id="rId53"/>
    <p:sldId id="379" r:id="rId54"/>
    <p:sldId id="381" r:id="rId55"/>
    <p:sldId id="290" r:id="rId56"/>
    <p:sldId id="291" r:id="rId57"/>
    <p:sldId id="292" r:id="rId58"/>
    <p:sldId id="301" r:id="rId59"/>
    <p:sldId id="302" r:id="rId60"/>
    <p:sldId id="435" r:id="rId61"/>
    <p:sldId id="436" r:id="rId62"/>
    <p:sldId id="437" r:id="rId63"/>
    <p:sldId id="438" r:id="rId64"/>
    <p:sldId id="440" r:id="rId65"/>
    <p:sldId id="434" r:id="rId66"/>
    <p:sldId id="417" r:id="rId67"/>
    <p:sldId id="418" r:id="rId68"/>
    <p:sldId id="430" r:id="rId69"/>
    <p:sldId id="431" r:id="rId70"/>
    <p:sldId id="432" r:id="rId71"/>
    <p:sldId id="433" r:id="rId72"/>
    <p:sldId id="425" r:id="rId73"/>
    <p:sldId id="441" r:id="rId74"/>
    <p:sldId id="442" r:id="rId75"/>
    <p:sldId id="443" r:id="rId76"/>
    <p:sldId id="444" r:id="rId77"/>
    <p:sldId id="445" r:id="rId78"/>
    <p:sldId id="424" r:id="rId79"/>
    <p:sldId id="439" r:id="rId80"/>
    <p:sldId id="385" r:id="rId81"/>
    <p:sldId id="394" r:id="rId82"/>
    <p:sldId id="386" r:id="rId83"/>
    <p:sldId id="388" r:id="rId84"/>
    <p:sldId id="423" r:id="rId85"/>
    <p:sldId id="427" r:id="rId86"/>
    <p:sldId id="428" r:id="rId87"/>
    <p:sldId id="429" r:id="rId88"/>
    <p:sldId id="421" r:id="rId89"/>
    <p:sldId id="422" r:id="rId90"/>
    <p:sldId id="384" r:id="rId91"/>
  </p:sldIdLst>
  <p:sldSz cx="12192000" cy="6858000"/>
  <p:notesSz cx="6950075" cy="9167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7" autoAdjust="0"/>
    <p:restoredTop sz="83262" autoAdjust="0"/>
  </p:normalViewPr>
  <p:slideViewPr>
    <p:cSldViewPr snapToGrid="0">
      <p:cViewPr varScale="1">
        <p:scale>
          <a:sx n="78" d="100"/>
          <a:sy n="78" d="100"/>
        </p:scale>
        <p:origin x="1056" y="84"/>
      </p:cViewPr>
      <p:guideLst/>
    </p:cSldViewPr>
  </p:slideViewPr>
  <p:notesTextViewPr>
    <p:cViewPr>
      <p:scale>
        <a:sx n="1" d="1"/>
        <a:sy n="1" d="1"/>
      </p:scale>
      <p:origin x="0" y="0"/>
    </p:cViewPr>
  </p:notesTextViewPr>
  <p:sorterViewPr>
    <p:cViewPr>
      <p:scale>
        <a:sx n="100" d="100"/>
        <a:sy n="100" d="100"/>
      </p:scale>
      <p:origin x="0" y="-1948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slide" Target="slides/slide74.xml"/><Relationship Id="rId84" Type="http://schemas.openxmlformats.org/officeDocument/2006/relationships/slide" Target="slides/slide82.xml"/><Relationship Id="rId89" Type="http://schemas.openxmlformats.org/officeDocument/2006/relationships/slide" Target="slides/slide87.xml"/><Relationship Id="rId97"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slide" Target="slides/slide77.xml"/><Relationship Id="rId87" Type="http://schemas.openxmlformats.org/officeDocument/2006/relationships/slide" Target="slides/slide85.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slide" Target="slides/slide80.xml"/><Relationship Id="rId90" Type="http://schemas.openxmlformats.org/officeDocument/2006/relationships/slide" Target="slides/slide88.xml"/><Relationship Id="rId95"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handoutMaster" Target="handoutMasters/handout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image" Target="../media/image3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5.vml.rels><?xml version="1.0" encoding="UTF-8" standalone="yes"?>
<Relationships xmlns="http://schemas.openxmlformats.org/package/2006/relationships"><Relationship Id="rId8" Type="http://schemas.openxmlformats.org/officeDocument/2006/relationships/image" Target="../media/image57.emf"/><Relationship Id="rId3" Type="http://schemas.openxmlformats.org/officeDocument/2006/relationships/image" Target="../media/image52.emf"/><Relationship Id="rId7" Type="http://schemas.openxmlformats.org/officeDocument/2006/relationships/image" Target="../media/image56.emf"/><Relationship Id="rId2" Type="http://schemas.openxmlformats.org/officeDocument/2006/relationships/image" Target="../media/image51.emf"/><Relationship Id="rId1" Type="http://schemas.openxmlformats.org/officeDocument/2006/relationships/image" Target="../media/image50.emf"/><Relationship Id="rId6" Type="http://schemas.openxmlformats.org/officeDocument/2006/relationships/image" Target="../media/image55.emf"/><Relationship Id="rId5" Type="http://schemas.openxmlformats.org/officeDocument/2006/relationships/image" Target="../media/image54.emf"/><Relationship Id="rId4" Type="http://schemas.openxmlformats.org/officeDocument/2006/relationships/image" Target="../media/image53.e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image" Target="../media/image59.emf"/><Relationship Id="rId1" Type="http://schemas.openxmlformats.org/officeDocument/2006/relationships/image" Target="../media/image58.emf"/><Relationship Id="rId4" Type="http://schemas.openxmlformats.org/officeDocument/2006/relationships/image" Target="../media/image61.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emf"/><Relationship Id="rId1" Type="http://schemas.openxmlformats.org/officeDocument/2006/relationships/image" Target="../media/image62.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image" Target="../media/image6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59983"/>
          </a:xfrm>
          <a:prstGeom prst="rect">
            <a:avLst/>
          </a:prstGeom>
        </p:spPr>
        <p:txBody>
          <a:bodyPr vert="horz" lIns="92098" tIns="46049" rIns="92098" bIns="46049" rtlCol="0"/>
          <a:lstStyle>
            <a:lvl1pPr algn="l">
              <a:defRPr sz="1200"/>
            </a:lvl1pPr>
          </a:lstStyle>
          <a:p>
            <a:endParaRPr lang="en-US"/>
          </a:p>
        </p:txBody>
      </p:sp>
      <p:sp>
        <p:nvSpPr>
          <p:cNvPr id="3" name="Date Placeholder 2"/>
          <p:cNvSpPr>
            <a:spLocks noGrp="1"/>
          </p:cNvSpPr>
          <p:nvPr>
            <p:ph type="dt" sz="quarter" idx="1"/>
          </p:nvPr>
        </p:nvSpPr>
        <p:spPr>
          <a:xfrm>
            <a:off x="3936768" y="0"/>
            <a:ext cx="3011699" cy="459983"/>
          </a:xfrm>
          <a:prstGeom prst="rect">
            <a:avLst/>
          </a:prstGeom>
        </p:spPr>
        <p:txBody>
          <a:bodyPr vert="horz" lIns="92098" tIns="46049" rIns="92098" bIns="46049" rtlCol="0"/>
          <a:lstStyle>
            <a:lvl1pPr algn="r">
              <a:defRPr sz="1200"/>
            </a:lvl1pPr>
          </a:lstStyle>
          <a:p>
            <a:fld id="{ADDA165A-A762-4AD8-9078-92B8650A4F36}" type="datetimeFigureOut">
              <a:rPr lang="en-US" smtClean="0"/>
              <a:t>11/4/2019</a:t>
            </a:fld>
            <a:endParaRPr lang="en-US"/>
          </a:p>
        </p:txBody>
      </p:sp>
      <p:sp>
        <p:nvSpPr>
          <p:cNvPr id="4" name="Footer Placeholder 3"/>
          <p:cNvSpPr>
            <a:spLocks noGrp="1"/>
          </p:cNvSpPr>
          <p:nvPr>
            <p:ph type="ftr" sz="quarter" idx="2"/>
          </p:nvPr>
        </p:nvSpPr>
        <p:spPr>
          <a:xfrm>
            <a:off x="0" y="8707832"/>
            <a:ext cx="3011699" cy="459982"/>
          </a:xfrm>
          <a:prstGeom prst="rect">
            <a:avLst/>
          </a:prstGeom>
        </p:spPr>
        <p:txBody>
          <a:bodyPr vert="horz" lIns="92098" tIns="46049" rIns="92098" bIns="46049" rtlCol="0" anchor="b"/>
          <a:lstStyle>
            <a:lvl1pPr algn="l">
              <a:defRPr sz="1200"/>
            </a:lvl1pPr>
          </a:lstStyle>
          <a:p>
            <a:endParaRPr lang="en-US"/>
          </a:p>
        </p:txBody>
      </p:sp>
      <p:sp>
        <p:nvSpPr>
          <p:cNvPr id="5" name="Slide Number Placeholder 4"/>
          <p:cNvSpPr>
            <a:spLocks noGrp="1"/>
          </p:cNvSpPr>
          <p:nvPr>
            <p:ph type="sldNum" sz="quarter" idx="3"/>
          </p:nvPr>
        </p:nvSpPr>
        <p:spPr>
          <a:xfrm>
            <a:off x="3936768" y="8707832"/>
            <a:ext cx="3011699" cy="459982"/>
          </a:xfrm>
          <a:prstGeom prst="rect">
            <a:avLst/>
          </a:prstGeom>
        </p:spPr>
        <p:txBody>
          <a:bodyPr vert="horz" lIns="92098" tIns="46049" rIns="92098" bIns="46049" rtlCol="0" anchor="b"/>
          <a:lstStyle>
            <a:lvl1pPr algn="r">
              <a:defRPr sz="1200"/>
            </a:lvl1pPr>
          </a:lstStyle>
          <a:p>
            <a:fld id="{BFCAB7F4-E038-43FF-BC02-86D864AA8AD7}" type="slidenum">
              <a:rPr lang="en-US" smtClean="0"/>
              <a:t>‹#›</a:t>
            </a:fld>
            <a:endParaRPr lang="en-US"/>
          </a:p>
        </p:txBody>
      </p:sp>
    </p:spTree>
    <p:extLst>
      <p:ext uri="{BB962C8B-B14F-4D97-AF65-F5344CB8AC3E}">
        <p14:creationId xmlns:p14="http://schemas.microsoft.com/office/powerpoint/2010/main" val="777606096"/>
      </p:ext>
    </p:extLst>
  </p:cSld>
  <p:clrMap bg1="lt1" tx1="dk1" bg2="lt2" tx2="dk2" accent1="accent1" accent2="accent2" accent3="accent3" accent4="accent4" accent5="accent5" accent6="accent6" hlink="hlink" folHlink="folHlink"/>
</p:handoutMaster>
</file>

<file path=ppt/media/image1.jpeg>
</file>

<file path=ppt/media/image13.png>
</file>

<file path=ppt/media/image16.png>
</file>

<file path=ppt/media/image17.png>
</file>

<file path=ppt/media/image18.png>
</file>

<file path=ppt/media/image19.png>
</file>

<file path=ppt/media/image2.png>
</file>

<file path=ppt/media/image20.png>
</file>

<file path=ppt/media/image25.png>
</file>

<file path=ppt/media/image27.png>
</file>

<file path=ppt/media/image28.png>
</file>

<file path=ppt/media/image3.tiff>
</file>

<file path=ppt/media/image30.png>
</file>

<file path=ppt/media/image31.png>
</file>

<file path=ppt/media/image32.png>
</file>

<file path=ppt/media/image36.png>
</file>

<file path=ppt/media/image4.png>
</file>

<file path=ppt/media/image45.png>
</file>

<file path=ppt/media/image46.png>
</file>

<file path=ppt/media/image48.png>
</file>

<file path=ppt/media/image49.png>
</file>

<file path=ppt/media/image5.png>
</file>

<file path=ppt/media/image6.png>
</file>

<file path=ppt/media/image7.png>
</file>

<file path=ppt/media/image71.png>
</file>

<file path=ppt/media/image74.png>
</file>

<file path=ppt/media/image7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59983"/>
          </a:xfrm>
          <a:prstGeom prst="rect">
            <a:avLst/>
          </a:prstGeom>
        </p:spPr>
        <p:txBody>
          <a:bodyPr vert="horz" lIns="92098" tIns="46049" rIns="92098" bIns="46049" rtlCol="0"/>
          <a:lstStyle>
            <a:lvl1pPr algn="l">
              <a:defRPr sz="1200"/>
            </a:lvl1pPr>
          </a:lstStyle>
          <a:p>
            <a:endParaRPr lang="en-US"/>
          </a:p>
        </p:txBody>
      </p:sp>
      <p:sp>
        <p:nvSpPr>
          <p:cNvPr id="3" name="Date Placeholder 2"/>
          <p:cNvSpPr>
            <a:spLocks noGrp="1"/>
          </p:cNvSpPr>
          <p:nvPr>
            <p:ph type="dt" idx="1"/>
          </p:nvPr>
        </p:nvSpPr>
        <p:spPr>
          <a:xfrm>
            <a:off x="3936768" y="0"/>
            <a:ext cx="3011699" cy="459983"/>
          </a:xfrm>
          <a:prstGeom prst="rect">
            <a:avLst/>
          </a:prstGeom>
        </p:spPr>
        <p:txBody>
          <a:bodyPr vert="horz" lIns="92098" tIns="46049" rIns="92098" bIns="46049" rtlCol="0"/>
          <a:lstStyle>
            <a:lvl1pPr algn="r">
              <a:defRPr sz="1200"/>
            </a:lvl1pPr>
          </a:lstStyle>
          <a:p>
            <a:fld id="{4A7F2F68-B67E-4EA0-984B-6ACAFF59AFD5}" type="datetimeFigureOut">
              <a:rPr lang="en-US" smtClean="0"/>
              <a:t>11/4/2019</a:t>
            </a:fld>
            <a:endParaRPr lang="en-US"/>
          </a:p>
        </p:txBody>
      </p:sp>
      <p:sp>
        <p:nvSpPr>
          <p:cNvPr id="4" name="Slide Image Placeholder 3"/>
          <p:cNvSpPr>
            <a:spLocks noGrp="1" noRot="1" noChangeAspect="1"/>
          </p:cNvSpPr>
          <p:nvPr>
            <p:ph type="sldImg" idx="2"/>
          </p:nvPr>
        </p:nvSpPr>
        <p:spPr>
          <a:xfrm>
            <a:off x="725488" y="1146175"/>
            <a:ext cx="5499100" cy="3094038"/>
          </a:xfrm>
          <a:prstGeom prst="rect">
            <a:avLst/>
          </a:prstGeom>
          <a:noFill/>
          <a:ln w="12700">
            <a:solidFill>
              <a:prstClr val="black"/>
            </a:solidFill>
          </a:ln>
        </p:spPr>
        <p:txBody>
          <a:bodyPr vert="horz" lIns="92098" tIns="46049" rIns="92098" bIns="46049" rtlCol="0" anchor="ctr"/>
          <a:lstStyle/>
          <a:p>
            <a:endParaRPr lang="en-US"/>
          </a:p>
        </p:txBody>
      </p:sp>
      <p:sp>
        <p:nvSpPr>
          <p:cNvPr id="5" name="Notes Placeholder 4"/>
          <p:cNvSpPr>
            <a:spLocks noGrp="1"/>
          </p:cNvSpPr>
          <p:nvPr>
            <p:ph type="body" sz="quarter" idx="3"/>
          </p:nvPr>
        </p:nvSpPr>
        <p:spPr>
          <a:xfrm>
            <a:off x="695008" y="4412010"/>
            <a:ext cx="5560060" cy="3609826"/>
          </a:xfrm>
          <a:prstGeom prst="rect">
            <a:avLst/>
          </a:prstGeom>
        </p:spPr>
        <p:txBody>
          <a:bodyPr vert="horz" lIns="92098" tIns="46049" rIns="92098" bIns="4604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07832"/>
            <a:ext cx="3011699" cy="459982"/>
          </a:xfrm>
          <a:prstGeom prst="rect">
            <a:avLst/>
          </a:prstGeom>
        </p:spPr>
        <p:txBody>
          <a:bodyPr vert="horz" lIns="92098" tIns="46049" rIns="92098" bIns="46049" rtlCol="0" anchor="b"/>
          <a:lstStyle>
            <a:lvl1pPr algn="l">
              <a:defRPr sz="1200"/>
            </a:lvl1pPr>
          </a:lstStyle>
          <a:p>
            <a:endParaRPr lang="en-US"/>
          </a:p>
        </p:txBody>
      </p:sp>
      <p:sp>
        <p:nvSpPr>
          <p:cNvPr id="7" name="Slide Number Placeholder 6"/>
          <p:cNvSpPr>
            <a:spLocks noGrp="1"/>
          </p:cNvSpPr>
          <p:nvPr>
            <p:ph type="sldNum" sz="quarter" idx="5"/>
          </p:nvPr>
        </p:nvSpPr>
        <p:spPr>
          <a:xfrm>
            <a:off x="3936768" y="8707832"/>
            <a:ext cx="3011699" cy="459982"/>
          </a:xfrm>
          <a:prstGeom prst="rect">
            <a:avLst/>
          </a:prstGeom>
        </p:spPr>
        <p:txBody>
          <a:bodyPr vert="horz" lIns="92098" tIns="46049" rIns="92098" bIns="46049" rtlCol="0" anchor="b"/>
          <a:lstStyle>
            <a:lvl1pPr algn="r">
              <a:defRPr sz="1200"/>
            </a:lvl1pPr>
          </a:lstStyle>
          <a:p>
            <a:fld id="{69B577CE-E2C6-41D4-B648-29BE4BE42458}" type="slidenum">
              <a:rPr lang="en-US" smtClean="0"/>
              <a:t>‹#›</a:t>
            </a:fld>
            <a:endParaRPr lang="en-US"/>
          </a:p>
        </p:txBody>
      </p:sp>
    </p:spTree>
    <p:extLst>
      <p:ext uri="{BB962C8B-B14F-4D97-AF65-F5344CB8AC3E}">
        <p14:creationId xmlns:p14="http://schemas.microsoft.com/office/powerpoint/2010/main" val="995563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Estimators (like</a:t>
            </a:r>
            <a:r>
              <a:rPr lang="en-US" baseline="0" dirty="0" smtClean="0"/>
              <a:t> the mean) need confidence intervals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2</a:t>
            </a:fld>
            <a:endParaRPr lang="en-US"/>
          </a:p>
        </p:txBody>
      </p:sp>
    </p:spTree>
    <p:extLst>
      <p:ext uri="{BB962C8B-B14F-4D97-AF65-F5344CB8AC3E}">
        <p14:creationId xmlns:p14="http://schemas.microsoft.com/office/powerpoint/2010/main" val="693266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the</a:t>
            </a:r>
            <a:r>
              <a:rPr lang="en-US" baseline="0" dirty="0" smtClean="0"/>
              <a:t> sample mean is 105.5?</a:t>
            </a:r>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25</a:t>
            </a:fld>
            <a:endParaRPr lang="en-US"/>
          </a:p>
        </p:txBody>
      </p:sp>
    </p:spTree>
    <p:extLst>
      <p:ext uri="{BB962C8B-B14F-4D97-AF65-F5344CB8AC3E}">
        <p14:creationId xmlns:p14="http://schemas.microsoft.com/office/powerpoint/2010/main" val="3128496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moved this far without even looking at our data!</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27</a:t>
            </a:fld>
            <a:endParaRPr lang="en-US"/>
          </a:p>
        </p:txBody>
      </p:sp>
    </p:spTree>
    <p:extLst>
      <p:ext uri="{BB962C8B-B14F-4D97-AF65-F5344CB8AC3E}">
        <p14:creationId xmlns:p14="http://schemas.microsoft.com/office/powerpoint/2010/main" val="4184045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Ahhh</a:t>
            </a:r>
            <a:r>
              <a:rPr lang="en-US" dirty="0" smtClean="0"/>
              <a:t>, the famous z-score!! </a:t>
            </a:r>
          </a:p>
          <a:p>
            <a:endParaRPr lang="en-US" dirty="0" smtClean="0"/>
          </a:p>
          <a:p>
            <a:r>
              <a:rPr lang="en-US" dirty="0" smtClean="0"/>
              <a:t>Restate</a:t>
            </a:r>
            <a:r>
              <a:rPr lang="en-US" baseline="0" dirty="0" smtClean="0"/>
              <a:t>s the data into z standard errors from the known population mean.</a:t>
            </a:r>
          </a:p>
          <a:p>
            <a:endParaRPr lang="en-US" baseline="0" dirty="0" smtClean="0"/>
          </a:p>
          <a:p>
            <a:r>
              <a:rPr lang="en-US" baseline="0" dirty="0" smtClean="0"/>
              <a:t>Put on board?</a:t>
            </a:r>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29</a:t>
            </a:fld>
            <a:endParaRPr lang="en-US"/>
          </a:p>
        </p:txBody>
      </p:sp>
    </p:spTree>
    <p:extLst>
      <p:ext uri="{BB962C8B-B14F-4D97-AF65-F5344CB8AC3E}">
        <p14:creationId xmlns:p14="http://schemas.microsoft.com/office/powerpoint/2010/main" val="2730446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does this tell us??</a:t>
            </a:r>
          </a:p>
          <a:p>
            <a:endParaRPr lang="en-US" dirty="0" smtClean="0"/>
          </a:p>
          <a:p>
            <a:r>
              <a:rPr lang="en-US" dirty="0" smtClean="0"/>
              <a:t>Is it </a:t>
            </a:r>
            <a:r>
              <a:rPr lang="en-US" dirty="0" err="1" smtClean="0"/>
              <a:t>signf</a:t>
            </a:r>
            <a:r>
              <a:rPr lang="en-US" dirty="0" smtClean="0"/>
              <a:t>? Does it support the alternative hypothesis?</a:t>
            </a:r>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31</a:t>
            </a:fld>
            <a:endParaRPr lang="en-US"/>
          </a:p>
        </p:txBody>
      </p:sp>
    </p:spTree>
    <p:extLst>
      <p:ext uri="{BB962C8B-B14F-4D97-AF65-F5344CB8AC3E}">
        <p14:creationId xmlns:p14="http://schemas.microsoft.com/office/powerpoint/2010/main" val="3361064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Table lookup – </a:t>
            </a:r>
          </a:p>
          <a:p>
            <a:endParaRPr lang="en-US" dirty="0" smtClean="0"/>
          </a:p>
          <a:p>
            <a:r>
              <a:rPr lang="en-US" dirty="0" smtClean="0"/>
              <a:t>The “other” confidence region – beware!!</a:t>
            </a:r>
          </a:p>
          <a:p>
            <a:endParaRPr lang="en-US" dirty="0" smtClean="0"/>
          </a:p>
          <a:p>
            <a:r>
              <a:rPr lang="en-US" dirty="0" smtClean="0"/>
              <a:t>p&lt; ,</a:t>
            </a:r>
            <a:r>
              <a:rPr lang="en-US" baseline="0" dirty="0" smtClean="0"/>
              <a:t> not ==, computers!</a:t>
            </a:r>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32</a:t>
            </a:fld>
            <a:endParaRPr lang="en-US"/>
          </a:p>
        </p:txBody>
      </p:sp>
    </p:spTree>
    <p:extLst>
      <p:ext uri="{BB962C8B-B14F-4D97-AF65-F5344CB8AC3E}">
        <p14:creationId xmlns:p14="http://schemas.microsoft.com/office/powerpoint/2010/main" val="13767388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What’s a “good” p-value?</a:t>
            </a:r>
          </a:p>
          <a:p>
            <a:endParaRPr lang="en-US" dirty="0" smtClean="0"/>
          </a:p>
          <a:p>
            <a:r>
              <a:rPr lang="en-US" dirty="0" smtClean="0"/>
              <a:t>History</a:t>
            </a:r>
            <a:r>
              <a:rPr lang="en-US" baseline="0" dirty="0" smtClean="0"/>
              <a:t> of alpha (tables) 0.1, 0.05. 0.01</a:t>
            </a:r>
          </a:p>
          <a:p>
            <a:endParaRPr lang="en-US" baseline="0" dirty="0" smtClean="0"/>
          </a:p>
          <a:p>
            <a:r>
              <a:rPr lang="en-US" baseline="0" dirty="0" smtClean="0"/>
              <a:t>Field dependent.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35</a:t>
            </a:fld>
            <a:endParaRPr lang="en-US"/>
          </a:p>
        </p:txBody>
      </p:sp>
    </p:spTree>
    <p:extLst>
      <p:ext uri="{BB962C8B-B14F-4D97-AF65-F5344CB8AC3E}">
        <p14:creationId xmlns:p14="http://schemas.microsoft.com/office/powerpoint/2010/main" val="35265839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readings – statistically significant does not mean interesting</a:t>
            </a:r>
          </a:p>
          <a:p>
            <a:endParaRPr lang="en-US" dirty="0" smtClean="0"/>
          </a:p>
          <a:p>
            <a:r>
              <a:rPr lang="en-US" dirty="0" smtClean="0"/>
              <a:t>“there is sufficient</a:t>
            </a:r>
            <a:r>
              <a:rPr lang="en-US" baseline="0" dirty="0" smtClean="0"/>
              <a:t> evidence to support the hypothesis that…”</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36</a:t>
            </a:fld>
            <a:endParaRPr lang="en-US"/>
          </a:p>
        </p:txBody>
      </p:sp>
    </p:spTree>
    <p:extLst>
      <p:ext uri="{BB962C8B-B14F-4D97-AF65-F5344CB8AC3E}">
        <p14:creationId xmlns:p14="http://schemas.microsoft.com/office/powerpoint/2010/main" val="18827395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Permutation – built </a:t>
            </a:r>
            <a:r>
              <a:rPr lang="en-US" dirty="0" err="1" smtClean="0"/>
              <a:t>dist</a:t>
            </a:r>
            <a:r>
              <a:rPr lang="en-US" dirty="0" smtClean="0"/>
              <a:t>, counted extremes – empirically arrived at the p-value</a:t>
            </a:r>
          </a:p>
          <a:p>
            <a:endParaRPr lang="en-US" dirty="0" smtClean="0"/>
          </a:p>
          <a:p>
            <a:r>
              <a:rPr lang="en-US" dirty="0" smtClean="0"/>
              <a:t>Now a formula</a:t>
            </a:r>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37</a:t>
            </a:fld>
            <a:endParaRPr lang="en-US"/>
          </a:p>
        </p:txBody>
      </p:sp>
    </p:spTree>
    <p:extLst>
      <p:ext uri="{BB962C8B-B14F-4D97-AF65-F5344CB8AC3E}">
        <p14:creationId xmlns:p14="http://schemas.microsoft.com/office/powerpoint/2010/main" val="33214127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would you get the critical values in R?</a:t>
            </a:r>
          </a:p>
          <a:p>
            <a:endParaRPr lang="en-US" dirty="0" smtClean="0"/>
          </a:p>
          <a:p>
            <a:r>
              <a:rPr lang="en-US" dirty="0" smtClean="0"/>
              <a:t>How would you compute the critical values?</a:t>
            </a:r>
          </a:p>
          <a:p>
            <a:r>
              <a:rPr lang="en-US" dirty="0" err="1" smtClean="0"/>
              <a:t>Qnorm</a:t>
            </a:r>
            <a:r>
              <a:rPr lang="en-US" dirty="0" smtClean="0"/>
              <a:t>(.025), </a:t>
            </a:r>
            <a:r>
              <a:rPr lang="en-US" dirty="0" err="1" smtClean="0"/>
              <a:t>qnorm</a:t>
            </a:r>
            <a:r>
              <a:rPr lang="en-US" dirty="0" smtClean="0"/>
              <a:t>(.975)</a:t>
            </a:r>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38</a:t>
            </a:fld>
            <a:endParaRPr lang="en-US"/>
          </a:p>
        </p:txBody>
      </p:sp>
    </p:spTree>
    <p:extLst>
      <p:ext uri="{BB962C8B-B14F-4D97-AF65-F5344CB8AC3E}">
        <p14:creationId xmlns:p14="http://schemas.microsoft.com/office/powerpoint/2010/main" val="22714968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Instead of making your data look like the unit-normal, </a:t>
            </a:r>
          </a:p>
          <a:p>
            <a:endParaRPr lang="en-US" dirty="0" smtClean="0"/>
          </a:p>
          <a:p>
            <a:r>
              <a:rPr lang="en-US" dirty="0" smtClean="0"/>
              <a:t>Make the unit-normal look</a:t>
            </a:r>
            <a:r>
              <a:rPr lang="en-US" baseline="0" dirty="0" smtClean="0"/>
              <a:t> like your data. </a:t>
            </a:r>
          </a:p>
          <a:p>
            <a:endParaRPr lang="en-US" baseline="0" dirty="0" smtClean="0"/>
          </a:p>
        </p:txBody>
      </p:sp>
      <p:sp>
        <p:nvSpPr>
          <p:cNvPr id="4" name="Slide Number Placeholder 3"/>
          <p:cNvSpPr>
            <a:spLocks noGrp="1"/>
          </p:cNvSpPr>
          <p:nvPr>
            <p:ph type="sldNum" sz="quarter" idx="10"/>
          </p:nvPr>
        </p:nvSpPr>
        <p:spPr/>
        <p:txBody>
          <a:bodyPr/>
          <a:lstStyle/>
          <a:p>
            <a:fld id="{69B577CE-E2C6-41D4-B648-29BE4BE42458}" type="slidenum">
              <a:rPr lang="en-US" smtClean="0"/>
              <a:t>39</a:t>
            </a:fld>
            <a:endParaRPr lang="en-US"/>
          </a:p>
        </p:txBody>
      </p:sp>
    </p:spTree>
    <p:extLst>
      <p:ext uri="{BB962C8B-B14F-4D97-AF65-F5344CB8AC3E}">
        <p14:creationId xmlns:p14="http://schemas.microsoft.com/office/powerpoint/2010/main" val="3517213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of possible parameters</a:t>
            </a:r>
            <a:r>
              <a:rPr lang="en-US" baseline="0" dirty="0" smtClean="0"/>
              <a:t> that are compatible with my data</a:t>
            </a:r>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3</a:t>
            </a:fld>
            <a:endParaRPr lang="en-US"/>
          </a:p>
        </p:txBody>
      </p:sp>
    </p:spTree>
    <p:extLst>
      <p:ext uri="{BB962C8B-B14F-4D97-AF65-F5344CB8AC3E}">
        <p14:creationId xmlns:p14="http://schemas.microsoft.com/office/powerpoint/2010/main" val="10325710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realistic situation! </a:t>
            </a:r>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45</a:t>
            </a:fld>
            <a:endParaRPr lang="en-US"/>
          </a:p>
        </p:txBody>
      </p:sp>
    </p:spTree>
    <p:extLst>
      <p:ext uri="{BB962C8B-B14F-4D97-AF65-F5344CB8AC3E}">
        <p14:creationId xmlns:p14="http://schemas.microsoft.com/office/powerpoint/2010/main" val="40666690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55</a:t>
            </a:fld>
            <a:endParaRPr lang="en-US"/>
          </a:p>
        </p:txBody>
      </p:sp>
    </p:spTree>
    <p:extLst>
      <p:ext uri="{BB962C8B-B14F-4D97-AF65-F5344CB8AC3E}">
        <p14:creationId xmlns:p14="http://schemas.microsoft.com/office/powerpoint/2010/main" val="20232281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Old school!</a:t>
            </a:r>
          </a:p>
          <a:p>
            <a:endParaRPr lang="en-US" dirty="0" smtClean="0"/>
          </a:p>
          <a:p>
            <a:r>
              <a:rPr lang="en-US" dirty="0" smtClean="0"/>
              <a:t>But, luckily,</a:t>
            </a:r>
            <a:r>
              <a:rPr lang="en-US" baseline="0" dirty="0" smtClean="0"/>
              <a:t> we have computers!!</a:t>
            </a:r>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56</a:t>
            </a:fld>
            <a:endParaRPr lang="en-US"/>
          </a:p>
        </p:txBody>
      </p:sp>
    </p:spTree>
    <p:extLst>
      <p:ext uri="{BB962C8B-B14F-4D97-AF65-F5344CB8AC3E}">
        <p14:creationId xmlns:p14="http://schemas.microsoft.com/office/powerpoint/2010/main" val="9888052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Thus, the danger of playing with your tails…</a:t>
            </a:r>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58</a:t>
            </a:fld>
            <a:endParaRPr lang="en-US"/>
          </a:p>
        </p:txBody>
      </p:sp>
    </p:spTree>
    <p:extLst>
      <p:ext uri="{BB962C8B-B14F-4D97-AF65-F5344CB8AC3E}">
        <p14:creationId xmlns:p14="http://schemas.microsoft.com/office/powerpoint/2010/main" val="7689722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P-vale and confidence interval</a:t>
            </a:r>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60</a:t>
            </a:fld>
            <a:endParaRPr lang="en-US"/>
          </a:p>
        </p:txBody>
      </p:sp>
    </p:spTree>
    <p:extLst>
      <p:ext uri="{BB962C8B-B14F-4D97-AF65-F5344CB8AC3E}">
        <p14:creationId xmlns:p14="http://schemas.microsoft.com/office/powerpoint/2010/main" val="34051754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Symmetric!! </a:t>
            </a:r>
          </a:p>
          <a:p>
            <a:endParaRPr lang="en-US" dirty="0" smtClean="0"/>
          </a:p>
          <a:p>
            <a:r>
              <a:rPr lang="en-US" dirty="0" smtClean="0"/>
              <a:t>Required when bootstrapping?</a:t>
            </a:r>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65</a:t>
            </a:fld>
            <a:endParaRPr lang="en-US"/>
          </a:p>
        </p:txBody>
      </p:sp>
    </p:spTree>
    <p:extLst>
      <p:ext uri="{BB962C8B-B14F-4D97-AF65-F5344CB8AC3E}">
        <p14:creationId xmlns:p14="http://schemas.microsoft.com/office/powerpoint/2010/main" val="6309455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find the range</a:t>
            </a:r>
            <a:r>
              <a:rPr lang="en-US" baseline="0" dirty="0" smtClean="0"/>
              <a:t> of possible values for the population underlying our sample,</a:t>
            </a:r>
          </a:p>
          <a:p>
            <a:r>
              <a:rPr lang="en-US" baseline="0" dirty="0" smtClean="0"/>
              <a:t>Is the null mean in there?</a:t>
            </a:r>
          </a:p>
          <a:p>
            <a:endParaRPr lang="en-US" baseline="0" dirty="0" smtClean="0"/>
          </a:p>
          <a:p>
            <a:r>
              <a:rPr lang="en-US" baseline="0" dirty="0" smtClean="0"/>
              <a:t>Then our mean isn’t so special, is it?</a:t>
            </a:r>
          </a:p>
        </p:txBody>
      </p:sp>
      <p:sp>
        <p:nvSpPr>
          <p:cNvPr id="4" name="Slide Number Placeholder 3"/>
          <p:cNvSpPr>
            <a:spLocks noGrp="1"/>
          </p:cNvSpPr>
          <p:nvPr>
            <p:ph type="sldNum" sz="quarter" idx="10"/>
          </p:nvPr>
        </p:nvSpPr>
        <p:spPr/>
        <p:txBody>
          <a:bodyPr/>
          <a:lstStyle/>
          <a:p>
            <a:fld id="{69B577CE-E2C6-41D4-B648-29BE4BE42458}" type="slidenum">
              <a:rPr lang="en-US" smtClean="0"/>
              <a:t>66</a:t>
            </a:fld>
            <a:endParaRPr lang="en-US"/>
          </a:p>
        </p:txBody>
      </p:sp>
    </p:spTree>
    <p:extLst>
      <p:ext uri="{BB962C8B-B14F-4D97-AF65-F5344CB8AC3E}">
        <p14:creationId xmlns:p14="http://schemas.microsoft.com/office/powerpoint/2010/main" val="33308586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“other” confidence region – </a:t>
            </a:r>
            <a:r>
              <a:rPr lang="en-US" dirty="0" smtClean="0"/>
              <a:t>NULL dist. Beware</a:t>
            </a:r>
            <a:r>
              <a:rPr lang="en-US" dirty="0" smtClean="0"/>
              <a:t>!!</a:t>
            </a:r>
          </a:p>
          <a:p>
            <a:endParaRPr lang="en-US" dirty="0" smtClean="0"/>
          </a:p>
          <a:p>
            <a:r>
              <a:rPr lang="en-US" dirty="0" smtClean="0"/>
              <a:t>Region of acceptance/rejection – totally about critical values and the # to beat.</a:t>
            </a:r>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71</a:t>
            </a:fld>
            <a:endParaRPr lang="en-US"/>
          </a:p>
        </p:txBody>
      </p:sp>
    </p:spTree>
    <p:extLst>
      <p:ext uri="{BB962C8B-B14F-4D97-AF65-F5344CB8AC3E}">
        <p14:creationId xmlns:p14="http://schemas.microsoft.com/office/powerpoint/2010/main" val="40858827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0984">
              <a:defRPr/>
            </a:pPr>
            <a:r>
              <a:rPr lang="en-US" i="1" dirty="0" smtClean="0">
                <a:solidFill>
                  <a:prstClr val="black"/>
                </a:solidFill>
                <a:latin typeface="Lato" charset="0"/>
                <a:ea typeface="Lato" charset="0"/>
                <a:cs typeface="Lato" charset="0"/>
              </a:rPr>
              <a:t>Note: The standard deviation used to create both sampling distributions is 3. Why?</a:t>
            </a:r>
          </a:p>
          <a:p>
            <a:endParaRPr lang="en-US" dirty="0"/>
          </a:p>
        </p:txBody>
      </p:sp>
      <p:sp>
        <p:nvSpPr>
          <p:cNvPr id="4" name="Slide Number Placeholder 3"/>
          <p:cNvSpPr>
            <a:spLocks noGrp="1"/>
          </p:cNvSpPr>
          <p:nvPr>
            <p:ph type="sldNum" sz="quarter" idx="10"/>
          </p:nvPr>
        </p:nvSpPr>
        <p:spPr/>
        <p:txBody>
          <a:bodyPr/>
          <a:lstStyle/>
          <a:p>
            <a:fld id="{097EE338-FF22-4E44-AB3D-B8908C6BFA36}" type="slidenum">
              <a:rPr lang="en-US" smtClean="0"/>
              <a:t>76</a:t>
            </a:fld>
            <a:endParaRPr lang="en-US"/>
          </a:p>
        </p:txBody>
      </p:sp>
    </p:spTree>
    <p:extLst>
      <p:ext uri="{BB962C8B-B14F-4D97-AF65-F5344CB8AC3E}">
        <p14:creationId xmlns:p14="http://schemas.microsoft.com/office/powerpoint/2010/main" val="6881937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Lots of possible parameters, and</a:t>
            </a:r>
            <a:r>
              <a:rPr lang="en-US" baseline="0" dirty="0" smtClean="0"/>
              <a:t> hypotheses about them</a:t>
            </a:r>
            <a:endParaRPr lang="en-US" dirty="0" smtClean="0"/>
          </a:p>
          <a:p>
            <a:endParaRPr lang="en-US" dirty="0" smtClean="0"/>
          </a:p>
          <a:p>
            <a:r>
              <a:rPr lang="en-US" dirty="0" smtClean="0"/>
              <a:t>Other paradigms than reject-support.</a:t>
            </a:r>
            <a:r>
              <a:rPr lang="en-US" baseline="0" dirty="0" smtClean="0"/>
              <a:t>  </a:t>
            </a:r>
            <a:r>
              <a:rPr lang="en-US" dirty="0" smtClean="0"/>
              <a:t>NEVER accept.</a:t>
            </a:r>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6</a:t>
            </a:fld>
            <a:endParaRPr lang="en-US"/>
          </a:p>
        </p:txBody>
      </p:sp>
    </p:spTree>
    <p:extLst>
      <p:ext uri="{BB962C8B-B14F-4D97-AF65-F5344CB8AC3E}">
        <p14:creationId xmlns:p14="http://schemas.microsoft.com/office/powerpoint/2010/main" val="2382764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Condense a sample down to a statistic, and have a hypothesis about it</a:t>
            </a:r>
          </a:p>
          <a:p>
            <a:endParaRPr lang="en-US" dirty="0" smtClean="0"/>
          </a:p>
          <a:p>
            <a:r>
              <a:rPr lang="en-US" dirty="0" smtClean="0"/>
              <a:t>Conditioned on null – what would </a:t>
            </a:r>
            <a:r>
              <a:rPr lang="en-US" dirty="0" err="1" smtClean="0"/>
              <a:t>dist</a:t>
            </a:r>
            <a:r>
              <a:rPr lang="en-US" dirty="0" smtClean="0"/>
              <a:t> look like if null</a:t>
            </a:r>
            <a:r>
              <a:rPr lang="en-US" baseline="0" dirty="0" smtClean="0"/>
              <a:t> were true? How does H1 compare?</a:t>
            </a:r>
            <a:endParaRPr lang="en-US" dirty="0" smtClean="0"/>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7</a:t>
            </a:fld>
            <a:endParaRPr lang="en-US"/>
          </a:p>
        </p:txBody>
      </p:sp>
    </p:spTree>
    <p:extLst>
      <p:ext uri="{BB962C8B-B14F-4D97-AF65-F5344CB8AC3E}">
        <p14:creationId xmlns:p14="http://schemas.microsoft.com/office/powerpoint/2010/main" val="14371100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Won’t see the sampling</a:t>
            </a:r>
            <a:r>
              <a:rPr lang="en-US" baseline="0" dirty="0" smtClean="0"/>
              <a:t> distribution</a:t>
            </a:r>
            <a:r>
              <a:rPr lang="en-US" dirty="0" smtClean="0"/>
              <a:t> – use probability theory to infer (under assumptions)</a:t>
            </a:r>
          </a:p>
          <a:p>
            <a:endParaRPr lang="en-US" dirty="0" smtClean="0"/>
          </a:p>
          <a:p>
            <a:r>
              <a:rPr lang="en-US" dirty="0" smtClean="0"/>
              <a:t>Like the </a:t>
            </a:r>
            <a:r>
              <a:rPr lang="en-US" baseline="0" dirty="0" smtClean="0"/>
              <a:t> - </a:t>
            </a:r>
            <a:r>
              <a:rPr lang="en-US" dirty="0" smtClean="0"/>
              <a:t>Recall SEM = sigma/</a:t>
            </a:r>
            <a:r>
              <a:rPr lang="en-US" dirty="0" err="1" smtClean="0"/>
              <a:t>sqrt</a:t>
            </a:r>
            <a:r>
              <a:rPr lang="en-US" dirty="0" smtClean="0"/>
              <a:t>(n=sample size)</a:t>
            </a:r>
          </a:p>
          <a:p>
            <a:endParaRPr lang="en-US" dirty="0" smtClean="0"/>
          </a:p>
          <a:p>
            <a:r>
              <a:rPr lang="en-US" dirty="0" smtClean="0"/>
              <a:t>Different</a:t>
            </a:r>
            <a:r>
              <a:rPr lang="en-US" baseline="0" dirty="0" smtClean="0"/>
              <a:t> SE </a:t>
            </a:r>
            <a:r>
              <a:rPr lang="en-US" baseline="0" dirty="0" err="1" smtClean="0"/>
              <a:t>calc</a:t>
            </a:r>
            <a:r>
              <a:rPr lang="en-US" baseline="0" dirty="0" smtClean="0"/>
              <a:t> for different random </a:t>
            </a:r>
            <a:r>
              <a:rPr lang="en-US" baseline="0" dirty="0" err="1" smtClean="0"/>
              <a:t>vars</a:t>
            </a:r>
            <a:r>
              <a:rPr lang="en-US" baseline="0" dirty="0" smtClean="0"/>
              <a:t>/ distributions</a:t>
            </a:r>
            <a:endParaRPr lang="en-US" dirty="0" smtClean="0"/>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8</a:t>
            </a:fld>
            <a:endParaRPr lang="en-US"/>
          </a:p>
        </p:txBody>
      </p:sp>
    </p:spTree>
    <p:extLst>
      <p:ext uri="{BB962C8B-B14F-4D97-AF65-F5344CB8AC3E}">
        <p14:creationId xmlns:p14="http://schemas.microsoft.com/office/powerpoint/2010/main" val="11284011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Difference in means, medians</a:t>
            </a:r>
          </a:p>
          <a:p>
            <a:r>
              <a:rPr lang="en-US" dirty="0" smtClean="0"/>
              <a:t>Proportion</a:t>
            </a:r>
            <a:r>
              <a:rPr lang="en-US" baseline="0" dirty="0" smtClean="0"/>
              <a:t> and diff in proportion</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9</a:t>
            </a:fld>
            <a:endParaRPr lang="en-US"/>
          </a:p>
        </p:txBody>
      </p:sp>
    </p:spTree>
    <p:extLst>
      <p:ext uri="{BB962C8B-B14F-4D97-AF65-F5344CB8AC3E}">
        <p14:creationId xmlns:p14="http://schemas.microsoft.com/office/powerpoint/2010/main" val="3941656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Notation</a:t>
            </a:r>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10</a:t>
            </a:fld>
            <a:endParaRPr lang="en-US"/>
          </a:p>
        </p:txBody>
      </p:sp>
    </p:spTree>
    <p:extLst>
      <p:ext uri="{BB962C8B-B14F-4D97-AF65-F5344CB8AC3E}">
        <p14:creationId xmlns:p14="http://schemas.microsoft.com/office/powerpoint/2010/main" val="8523798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what we know about the population and the</a:t>
            </a:r>
            <a:r>
              <a:rPr lang="en-US" baseline="0" dirty="0" smtClean="0"/>
              <a:t> statistic of interest</a:t>
            </a:r>
            <a:endParaRPr lang="en-US" dirty="0" smtClean="0"/>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Theta Hat</a:t>
            </a:r>
            <a:r>
              <a:rPr lang="en-US" baseline="0" dirty="0" smtClean="0"/>
              <a:t> – estimate based on the sample</a:t>
            </a:r>
          </a:p>
          <a:p>
            <a:r>
              <a:rPr lang="en-US" dirty="0" smtClean="0"/>
              <a:t>Theta</a:t>
            </a:r>
            <a:r>
              <a:rPr lang="en-US" baseline="0" dirty="0" smtClean="0"/>
              <a:t> – statistic based on hypothesis (mean, </a:t>
            </a:r>
            <a:r>
              <a:rPr lang="en-US" baseline="0" dirty="0" err="1" smtClean="0"/>
              <a:t>etc</a:t>
            </a:r>
            <a:r>
              <a:rPr lang="en-US" baseline="0" dirty="0" smtClean="0"/>
              <a:t>)</a:t>
            </a:r>
            <a:endParaRPr lang="en-US" dirty="0" smtClean="0"/>
          </a:p>
          <a:p>
            <a:r>
              <a:rPr lang="en-US" dirty="0" smtClean="0"/>
              <a:t>Theta – estimate based on the null </a:t>
            </a:r>
            <a:r>
              <a:rPr lang="en-US" dirty="0" err="1" smtClean="0"/>
              <a:t>dist</a:t>
            </a:r>
            <a:r>
              <a:rPr lang="en-US" dirty="0" smtClean="0"/>
              <a:t> (in this case assumed</a:t>
            </a:r>
            <a:r>
              <a:rPr lang="en-US" baseline="0" dirty="0" smtClean="0"/>
              <a:t> and known)</a:t>
            </a:r>
            <a:endParaRPr lang="en-US" dirty="0" smtClean="0"/>
          </a:p>
          <a:p>
            <a:endParaRPr lang="en-US" dirty="0" smtClean="0"/>
          </a:p>
          <a:p>
            <a:r>
              <a:rPr lang="en-US" dirty="0" smtClean="0"/>
              <a:t>2 we know, 1</a:t>
            </a:r>
            <a:r>
              <a:rPr lang="en-US" baseline="0" dirty="0" smtClean="0"/>
              <a:t> we don’t, yet…</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18</a:t>
            </a:fld>
            <a:endParaRPr lang="en-US"/>
          </a:p>
        </p:txBody>
      </p:sp>
    </p:spTree>
    <p:extLst>
      <p:ext uri="{BB962C8B-B14F-4D97-AF65-F5344CB8AC3E}">
        <p14:creationId xmlns:p14="http://schemas.microsoft.com/office/powerpoint/2010/main" val="2110599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69B577CE-E2C6-41D4-B648-29BE4BE42458}" type="slidenum">
              <a:rPr lang="en-US" smtClean="0"/>
              <a:t>19</a:t>
            </a:fld>
            <a:endParaRPr lang="en-US"/>
          </a:p>
        </p:txBody>
      </p:sp>
    </p:spTree>
    <p:extLst>
      <p:ext uri="{BB962C8B-B14F-4D97-AF65-F5344CB8AC3E}">
        <p14:creationId xmlns:p14="http://schemas.microsoft.com/office/powerpoint/2010/main" val="2646335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F05C293-2995-40E4-BC7C-EC3D75225F36}" type="datetimeFigureOut">
              <a:rPr lang="en-US" smtClean="0"/>
              <a:t>11/4/2019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7D9775-91CE-4EB1-B0E3-B1973BD49C8A}" type="slidenum">
              <a:rPr lang="en-US" smtClean="0"/>
              <a:t>‹#›</a:t>
            </a:fld>
            <a:endParaRPr lang="en-US"/>
          </a:p>
        </p:txBody>
      </p:sp>
    </p:spTree>
    <p:extLst>
      <p:ext uri="{BB962C8B-B14F-4D97-AF65-F5344CB8AC3E}">
        <p14:creationId xmlns:p14="http://schemas.microsoft.com/office/powerpoint/2010/main" val="18924189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05C293-2995-40E4-BC7C-EC3D75225F36}" type="datetimeFigureOut">
              <a:rPr lang="en-US" smtClean="0"/>
              <a:t>11/4/2019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7D9775-91CE-4EB1-B0E3-B1973BD49C8A}" type="slidenum">
              <a:rPr lang="en-US" smtClean="0"/>
              <a:t>‹#›</a:t>
            </a:fld>
            <a:endParaRPr lang="en-US"/>
          </a:p>
        </p:txBody>
      </p:sp>
    </p:spTree>
    <p:extLst>
      <p:ext uri="{BB962C8B-B14F-4D97-AF65-F5344CB8AC3E}">
        <p14:creationId xmlns:p14="http://schemas.microsoft.com/office/powerpoint/2010/main" val="28755170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05C293-2995-40E4-BC7C-EC3D75225F36}" type="datetimeFigureOut">
              <a:rPr lang="en-US" smtClean="0"/>
              <a:t>11/4/2019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7D9775-91CE-4EB1-B0E3-B1973BD49C8A}" type="slidenum">
              <a:rPr lang="en-US" smtClean="0"/>
              <a:t>‹#›</a:t>
            </a:fld>
            <a:endParaRPr lang="en-US"/>
          </a:p>
        </p:txBody>
      </p:sp>
    </p:spTree>
    <p:extLst>
      <p:ext uri="{BB962C8B-B14F-4D97-AF65-F5344CB8AC3E}">
        <p14:creationId xmlns:p14="http://schemas.microsoft.com/office/powerpoint/2010/main" val="15467260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71601"/>
            <a:ext cx="10464800" cy="1927225"/>
          </a:xfrm>
        </p:spPr>
        <p:txBody>
          <a:bodyPr anchor="b">
            <a:noAutofit/>
          </a:bodyPr>
          <a:lstStyle>
            <a:lvl1pPr>
              <a:defRPr sz="5400" cap="none" baseline="0"/>
            </a:lvl1pPr>
          </a:lstStyle>
          <a:p>
            <a:r>
              <a:rPr lang="en-US" dirty="0" smtClean="0"/>
              <a:t>Click to edit Master title style</a:t>
            </a:r>
            <a:endParaRPr lang="en-US" dirty="0"/>
          </a:p>
        </p:txBody>
      </p:sp>
      <p:sp>
        <p:nvSpPr>
          <p:cNvPr id="3" name="Subtitle 2"/>
          <p:cNvSpPr>
            <a:spLocks noGrp="1"/>
          </p:cNvSpPr>
          <p:nvPr>
            <p:ph type="subTitle" idx="1"/>
          </p:nvPr>
        </p:nvSpPr>
        <p:spPr>
          <a:xfrm>
            <a:off x="914400" y="3505200"/>
            <a:ext cx="85344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C8A432C8-69A7-458B-9684-2BFA64B31948}" type="datetime2">
              <a:rPr lang="en-US" smtClean="0"/>
              <a:pPr/>
              <a:t>Monday, November 4, 2019</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8" name="Straight Connector 7"/>
          <p:cNvCxnSpPr/>
          <p:nvPr/>
        </p:nvCxnSpPr>
        <p:spPr>
          <a:xfrm>
            <a:off x="914400" y="3398520"/>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98202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6396A3A3-94A6-4E5B-AF39-173ACA3E61CC}" type="datetime2">
              <a:rPr lang="en-US" smtClean="0"/>
              <a:pPr/>
              <a:t>Monday, November 4, 2019</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23041268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084" y="2362201"/>
            <a:ext cx="10363200" cy="2200275"/>
          </a:xfrm>
        </p:spPr>
        <p:txBody>
          <a:bodyPr anchor="b">
            <a:normAutofit/>
          </a:bodyPr>
          <a:lstStyle>
            <a:lvl1pPr algn="l">
              <a:defRPr sz="4800" b="0" cap="all"/>
            </a:lvl1pPr>
          </a:lstStyle>
          <a:p>
            <a:r>
              <a:rPr lang="en-US" dirty="0" smtClean="0"/>
              <a:t>Click to edit Master title style</a:t>
            </a:r>
            <a:endParaRPr lang="en-US" dirty="0"/>
          </a:p>
        </p:txBody>
      </p:sp>
      <p:sp>
        <p:nvSpPr>
          <p:cNvPr id="3" name="Text Placeholder 2"/>
          <p:cNvSpPr>
            <a:spLocks noGrp="1"/>
          </p:cNvSpPr>
          <p:nvPr>
            <p:ph type="body" idx="1"/>
          </p:nvPr>
        </p:nvSpPr>
        <p:spPr>
          <a:xfrm>
            <a:off x="963084" y="4626865"/>
            <a:ext cx="103632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9933D019-A32C-4EAD-B8E6-DBDA699692FD}" type="datetime2">
              <a:rPr lang="en-US" smtClean="0"/>
              <a:pPr/>
              <a:t>Monday, November 4, 2019</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7" name="Straight Connector 6"/>
          <p:cNvCxnSpPr/>
          <p:nvPr/>
        </p:nvCxnSpPr>
        <p:spPr>
          <a:xfrm>
            <a:off x="975360" y="4599432"/>
            <a:ext cx="104648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4122548"/>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609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6197600" y="1673352"/>
            <a:ext cx="53848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CEBA98F-560C-4997-81C4-81D4D9187EAB}" type="datetime2">
              <a:rPr lang="en-US" smtClean="0"/>
              <a:pPr/>
              <a:t>Monday, November 4, 2019</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11772135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0960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39840" y="1676400"/>
            <a:ext cx="524256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39840" y="2438400"/>
            <a:ext cx="524256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50972B2-CA5C-437D-87D0-8081271A9E4B}" type="datetime2">
              <a:rPr lang="en-US" smtClean="0"/>
              <a:pPr/>
              <a:t>Monday, November 4, 2019</a:t>
            </a:fld>
            <a:endParaRPr lang="en-US"/>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a:t>
            </a:fld>
            <a:endParaRPr lang="en-US"/>
          </a:p>
        </p:txBody>
      </p:sp>
      <p:cxnSp>
        <p:nvCxnSpPr>
          <p:cNvPr id="11" name="Straight Connector 10"/>
          <p:cNvCxnSpPr/>
          <p:nvPr/>
        </p:nvCxnSpPr>
        <p:spPr>
          <a:xfrm rot="5400000">
            <a:off x="3741949" y="4045691"/>
            <a:ext cx="4709160" cy="1059"/>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24801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CD4847-11EF-4466-A8AD-85CDB7B49118}" type="datetime2">
              <a:rPr lang="en-US" smtClean="0"/>
              <a:pPr/>
              <a:t>Monday, November 4, 2019</a:t>
            </a:fld>
            <a:endParaRPr lang="en-US"/>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26289590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68457A-3AB9-4880-8A0C-9F8524491207}" type="datetime2">
              <a:rPr lang="en-US" smtClean="0"/>
              <a:pPr/>
              <a:t>Monday, November 4, 2019</a:t>
            </a:fld>
            <a:endParaRPr lang="en-US"/>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34738772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080"/>
            <a:ext cx="2852928"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3962400" y="792080"/>
            <a:ext cx="7620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601" y="2130553"/>
            <a:ext cx="2852928"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FE976D3-5B7F-4300-ABED-C91F1B2AE209}" type="datetime2">
              <a:rPr lang="en-US" smtClean="0"/>
              <a:pPr/>
              <a:t>Monday, November 4, 2019</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cxnSp>
        <p:nvCxnSpPr>
          <p:cNvPr id="9" name="Straight Connector 8"/>
          <p:cNvCxnSpPr/>
          <p:nvPr/>
        </p:nvCxnSpPr>
        <p:spPr>
          <a:xfrm rot="5400000">
            <a:off x="912152" y="3579942"/>
            <a:ext cx="5577840" cy="2117"/>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6876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F05C293-2995-40E4-BC7C-EC3D75225F36}" type="datetimeFigureOut">
              <a:rPr lang="en-US" smtClean="0"/>
              <a:t>11/4/2019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7D9775-91CE-4EB1-B0E3-B1973BD49C8A}" type="slidenum">
              <a:rPr lang="en-US" smtClean="0"/>
              <a:t>‹#›</a:t>
            </a:fld>
            <a:endParaRPr lang="en-US"/>
          </a:p>
        </p:txBody>
      </p:sp>
    </p:spTree>
    <p:extLst>
      <p:ext uri="{BB962C8B-B14F-4D97-AF65-F5344CB8AC3E}">
        <p14:creationId xmlns:p14="http://schemas.microsoft.com/office/powerpoint/2010/main" val="16696022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792480"/>
            <a:ext cx="2856907"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3811480" y="838201"/>
            <a:ext cx="787252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09600" y="2133600"/>
            <a:ext cx="2852928"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DC1E59-17DD-41CE-97CA-624A472382D4}" type="datetime2">
              <a:rPr lang="en-US" smtClean="0"/>
              <a:pPr/>
              <a:t>Monday, November 4, 2019</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25730660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C057FC-95B6-4D89-AFDA-ABA33EE921E5}" type="datetime2">
              <a:rPr lang="en-US" smtClean="0"/>
              <a:pPr/>
              <a:t>Monday, November 4, 2019</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21226194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609600"/>
            <a:ext cx="27432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600" y="609600"/>
            <a:ext cx="80264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C4549AC-EB31-477F-92A9-B1988E232878}" type="datetime2">
              <a:rPr lang="en-US" smtClean="0"/>
              <a:pPr/>
              <a:t>Monday, November 4, 2019</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extLst>
      <p:ext uri="{BB962C8B-B14F-4D97-AF65-F5344CB8AC3E}">
        <p14:creationId xmlns:p14="http://schemas.microsoft.com/office/powerpoint/2010/main" val="559091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F05C293-2995-40E4-BC7C-EC3D75225F36}" type="datetimeFigureOut">
              <a:rPr lang="en-US" smtClean="0"/>
              <a:t>11/4/2019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7D9775-91CE-4EB1-B0E3-B1973BD49C8A}" type="slidenum">
              <a:rPr lang="en-US" smtClean="0"/>
              <a:t>‹#›</a:t>
            </a:fld>
            <a:endParaRPr lang="en-US"/>
          </a:p>
        </p:txBody>
      </p:sp>
    </p:spTree>
    <p:extLst>
      <p:ext uri="{BB962C8B-B14F-4D97-AF65-F5344CB8AC3E}">
        <p14:creationId xmlns:p14="http://schemas.microsoft.com/office/powerpoint/2010/main" val="320645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F05C293-2995-40E4-BC7C-EC3D75225F36}" type="datetimeFigureOut">
              <a:rPr lang="en-US" smtClean="0"/>
              <a:t>11/4/2019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7D9775-91CE-4EB1-B0E3-B1973BD49C8A}" type="slidenum">
              <a:rPr lang="en-US" smtClean="0"/>
              <a:t>‹#›</a:t>
            </a:fld>
            <a:endParaRPr lang="en-US"/>
          </a:p>
        </p:txBody>
      </p:sp>
    </p:spTree>
    <p:extLst>
      <p:ext uri="{BB962C8B-B14F-4D97-AF65-F5344CB8AC3E}">
        <p14:creationId xmlns:p14="http://schemas.microsoft.com/office/powerpoint/2010/main" val="18072832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F05C293-2995-40E4-BC7C-EC3D75225F36}" type="datetimeFigureOut">
              <a:rPr lang="en-US" smtClean="0"/>
              <a:t>11/4/2019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7D9775-91CE-4EB1-B0E3-B1973BD49C8A}" type="slidenum">
              <a:rPr lang="en-US" smtClean="0"/>
              <a:t>‹#›</a:t>
            </a:fld>
            <a:endParaRPr lang="en-US"/>
          </a:p>
        </p:txBody>
      </p:sp>
    </p:spTree>
    <p:extLst>
      <p:ext uri="{BB962C8B-B14F-4D97-AF65-F5344CB8AC3E}">
        <p14:creationId xmlns:p14="http://schemas.microsoft.com/office/powerpoint/2010/main" val="2502316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F05C293-2995-40E4-BC7C-EC3D75225F36}" type="datetimeFigureOut">
              <a:rPr lang="en-US" smtClean="0"/>
              <a:t>11/4/2019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7D9775-91CE-4EB1-B0E3-B1973BD49C8A}" type="slidenum">
              <a:rPr lang="en-US" smtClean="0"/>
              <a:t>‹#›</a:t>
            </a:fld>
            <a:endParaRPr lang="en-US"/>
          </a:p>
        </p:txBody>
      </p:sp>
    </p:spTree>
    <p:extLst>
      <p:ext uri="{BB962C8B-B14F-4D97-AF65-F5344CB8AC3E}">
        <p14:creationId xmlns:p14="http://schemas.microsoft.com/office/powerpoint/2010/main" val="4112802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05C293-2995-40E4-BC7C-EC3D75225F36}" type="datetimeFigureOut">
              <a:rPr lang="en-US" smtClean="0"/>
              <a:t>11/4/2019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7D9775-91CE-4EB1-B0E3-B1973BD49C8A}" type="slidenum">
              <a:rPr lang="en-US" smtClean="0"/>
              <a:t>‹#›</a:t>
            </a:fld>
            <a:endParaRPr lang="en-US"/>
          </a:p>
        </p:txBody>
      </p:sp>
    </p:spTree>
    <p:extLst>
      <p:ext uri="{BB962C8B-B14F-4D97-AF65-F5344CB8AC3E}">
        <p14:creationId xmlns:p14="http://schemas.microsoft.com/office/powerpoint/2010/main" val="1712162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F05C293-2995-40E4-BC7C-EC3D75225F36}" type="datetimeFigureOut">
              <a:rPr lang="en-US" smtClean="0"/>
              <a:t>11/4/2019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7D9775-91CE-4EB1-B0E3-B1973BD49C8A}" type="slidenum">
              <a:rPr lang="en-US" smtClean="0"/>
              <a:t>‹#›</a:t>
            </a:fld>
            <a:endParaRPr lang="en-US"/>
          </a:p>
        </p:txBody>
      </p:sp>
    </p:spTree>
    <p:extLst>
      <p:ext uri="{BB962C8B-B14F-4D97-AF65-F5344CB8AC3E}">
        <p14:creationId xmlns:p14="http://schemas.microsoft.com/office/powerpoint/2010/main" val="2323509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F05C293-2995-40E4-BC7C-EC3D75225F36}" type="datetimeFigureOut">
              <a:rPr lang="en-US" smtClean="0"/>
              <a:t>11/4/2019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7D9775-91CE-4EB1-B0E3-B1973BD49C8A}" type="slidenum">
              <a:rPr lang="en-US" smtClean="0"/>
              <a:t>‹#›</a:t>
            </a:fld>
            <a:endParaRPr lang="en-US"/>
          </a:p>
        </p:txBody>
      </p:sp>
    </p:spTree>
    <p:extLst>
      <p:ext uri="{BB962C8B-B14F-4D97-AF65-F5344CB8AC3E}">
        <p14:creationId xmlns:p14="http://schemas.microsoft.com/office/powerpoint/2010/main" val="27081449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05C293-2995-40E4-BC7C-EC3D75225F36}" type="datetimeFigureOut">
              <a:rPr lang="en-US" smtClean="0"/>
              <a:t>11/4/2019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7D9775-91CE-4EB1-B0E3-B1973BD49C8A}" type="slidenum">
              <a:rPr lang="en-US" smtClean="0"/>
              <a:t>‹#›</a:t>
            </a:fld>
            <a:endParaRPr lang="en-US"/>
          </a:p>
        </p:txBody>
      </p:sp>
    </p:spTree>
    <p:extLst>
      <p:ext uri="{BB962C8B-B14F-4D97-AF65-F5344CB8AC3E}">
        <p14:creationId xmlns:p14="http://schemas.microsoft.com/office/powerpoint/2010/main" val="42772760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12192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prstClr val="white"/>
              </a:solidFill>
            </a:endParaRPr>
          </a:p>
        </p:txBody>
      </p:sp>
      <p:sp>
        <p:nvSpPr>
          <p:cNvPr id="2" name="Title Placeholder 1"/>
          <p:cNvSpPr>
            <a:spLocks noGrp="1"/>
          </p:cNvSpPr>
          <p:nvPr>
            <p:ph type="title"/>
          </p:nvPr>
        </p:nvSpPr>
        <p:spPr>
          <a:xfrm>
            <a:off x="609600" y="533400"/>
            <a:ext cx="10972800" cy="9906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09600" y="1600200"/>
            <a:ext cx="10972800" cy="4876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Rectangle 6"/>
          <p:cNvSpPr/>
          <p:nvPr/>
        </p:nvSpPr>
        <p:spPr>
          <a:xfrm>
            <a:off x="0" y="0"/>
            <a:ext cx="12192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prstClr val="white"/>
              </a:solidFill>
            </a:endParaRPr>
          </a:p>
        </p:txBody>
      </p:sp>
      <p:sp>
        <p:nvSpPr>
          <p:cNvPr id="4" name="Date Placeholder 3"/>
          <p:cNvSpPr>
            <a:spLocks noGrp="1"/>
          </p:cNvSpPr>
          <p:nvPr>
            <p:ph type="dt" sz="half" idx="2"/>
          </p:nvPr>
        </p:nvSpPr>
        <p:spPr>
          <a:xfrm>
            <a:off x="609600" y="18288"/>
            <a:ext cx="3860800" cy="329184"/>
          </a:xfrm>
          <a:prstGeom prst="rect">
            <a:avLst/>
          </a:prstGeom>
        </p:spPr>
        <p:txBody>
          <a:bodyPr vert="horz" lIns="91440" tIns="45720" rIns="91440" bIns="45720" rtlCol="0" anchor="ctr"/>
          <a:lstStyle>
            <a:lvl1pPr algn="l">
              <a:defRPr sz="1200">
                <a:solidFill>
                  <a:srgbClr val="FFFFFF"/>
                </a:solidFill>
                <a:latin typeface="Lato" charset="0"/>
                <a:ea typeface="Lato" charset="0"/>
                <a:cs typeface="Lato" charset="0"/>
              </a:defRPr>
            </a:lvl1pPr>
          </a:lstStyle>
          <a:p>
            <a:fld id="{A80CB818-7379-467D-8E76-EF9D9074A26C}" type="datetime2">
              <a:rPr lang="en-US" smtClean="0"/>
              <a:pPr/>
              <a:t>Monday, November 4, 2019</a:t>
            </a:fld>
            <a:endParaRPr lang="en-US" dirty="0"/>
          </a:p>
        </p:txBody>
      </p:sp>
      <p:sp>
        <p:nvSpPr>
          <p:cNvPr id="5" name="Footer Placeholder 4"/>
          <p:cNvSpPr>
            <a:spLocks noGrp="1"/>
          </p:cNvSpPr>
          <p:nvPr>
            <p:ph type="ftr" sz="quarter" idx="3"/>
          </p:nvPr>
        </p:nvSpPr>
        <p:spPr>
          <a:xfrm>
            <a:off x="4572000" y="18288"/>
            <a:ext cx="5486400" cy="329184"/>
          </a:xfrm>
          <a:prstGeom prst="rect">
            <a:avLst/>
          </a:prstGeom>
        </p:spPr>
        <p:txBody>
          <a:bodyPr vert="horz" lIns="91440" tIns="45720" rIns="91440" bIns="45720" rtlCol="0" anchor="ctr"/>
          <a:lstStyle>
            <a:lvl1pPr algn="ctr">
              <a:defRPr sz="1200">
                <a:solidFill>
                  <a:srgbClr val="FFFFFF"/>
                </a:solidFill>
              </a:defRPr>
            </a:lvl1pPr>
          </a:lstStyle>
          <a:p>
            <a:pPr algn="r"/>
            <a:endParaRPr lang="en-US" dirty="0"/>
          </a:p>
        </p:txBody>
      </p:sp>
      <p:sp>
        <p:nvSpPr>
          <p:cNvPr id="6" name="Slide Number Placeholder 5"/>
          <p:cNvSpPr>
            <a:spLocks noGrp="1"/>
          </p:cNvSpPr>
          <p:nvPr>
            <p:ph type="sldNum" sz="quarter" idx="4"/>
          </p:nvPr>
        </p:nvSpPr>
        <p:spPr>
          <a:xfrm>
            <a:off x="10160000" y="18288"/>
            <a:ext cx="1422400" cy="329184"/>
          </a:xfrm>
          <a:prstGeom prst="rect">
            <a:avLst/>
          </a:prstGeom>
        </p:spPr>
        <p:txBody>
          <a:bodyPr vert="horz" lIns="91440" tIns="45720" rIns="91440" bIns="45720" rtlCol="0" anchor="ctr"/>
          <a:lstStyle>
            <a:lvl1pPr algn="l">
              <a:defRPr sz="1400" b="1">
                <a:solidFill>
                  <a:srgbClr val="FFFFFF"/>
                </a:solidFill>
              </a:defRPr>
            </a:lvl1pPr>
          </a:lstStyle>
          <a:p>
            <a:fld id="{0CFEC368-1D7A-4F81-ABF6-AE0E36BAF64C}" type="slidenum">
              <a:rPr lang="en-US" smtClean="0"/>
              <a:pPr/>
              <a:t>‹#›</a:t>
            </a:fld>
            <a:endParaRPr lang="en-US" dirty="0"/>
          </a:p>
        </p:txBody>
      </p:sp>
    </p:spTree>
    <p:extLst>
      <p:ext uri="{BB962C8B-B14F-4D97-AF65-F5344CB8AC3E}">
        <p14:creationId xmlns:p14="http://schemas.microsoft.com/office/powerpoint/2010/main" val="13300072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spcBef>
          <a:spcPct val="0"/>
        </a:spcBef>
        <a:buNone/>
        <a:defRPr sz="4000" kern="1200" spc="-100" baseline="0">
          <a:solidFill>
            <a:schemeClr val="tx2"/>
          </a:solidFill>
          <a:latin typeface="Noto Serif" charset="0"/>
          <a:ea typeface="Noto Serif" charset="0"/>
          <a:cs typeface="Noto Serif" charset="0"/>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Lato" charset="0"/>
          <a:ea typeface="Lato" charset="0"/>
          <a:cs typeface="Lato" charset="0"/>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ato" charset="0"/>
          <a:ea typeface="Lato" charset="0"/>
          <a:cs typeface="Lato" charset="0"/>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Lato" charset="0"/>
          <a:ea typeface="Lato" charset="0"/>
          <a:cs typeface="Lato" charset="0"/>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Lato" charset="0"/>
          <a:ea typeface="Lato" charset="0"/>
          <a:cs typeface="Lato" charset="0"/>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Lato" charset="0"/>
          <a:ea typeface="Lato" charset="0"/>
          <a:cs typeface="Lato" charset="0"/>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Layout" Target="../slideLayouts/slideLayout13.xml"/><Relationship Id="rId4" Type="http://schemas.openxmlformats.org/officeDocument/2006/relationships/image" Target="../media/image9.emf"/></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7.png"/><Relationship Id="rId1" Type="http://schemas.openxmlformats.org/officeDocument/2006/relationships/slideLayout" Target="../slideLayouts/slideLayout13.xml"/><Relationship Id="rId4" Type="http://schemas.openxmlformats.org/officeDocument/2006/relationships/image" Target="../media/image11.emf"/></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2.emf"/></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7.png"/><Relationship Id="rId1" Type="http://schemas.openxmlformats.org/officeDocument/2006/relationships/slideLayout" Target="../slideLayouts/slideLayout13.xml"/><Relationship Id="rId4" Type="http://schemas.openxmlformats.org/officeDocument/2006/relationships/image" Target="../media/image15.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vmlDrawing" Target="../drawings/vmlDrawing1.vml"/><Relationship Id="rId5" Type="http://schemas.openxmlformats.org/officeDocument/2006/relationships/image" Target="../media/image22.emf"/><Relationship Id="rId4" Type="http://schemas.openxmlformats.org/officeDocument/2006/relationships/oleObject" Target="../embeddings/oleObject1.bin"/></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7.png"/><Relationship Id="rId1" Type="http://schemas.openxmlformats.org/officeDocument/2006/relationships/slideLayout" Target="../slideLayouts/slideLayout13.xml"/><Relationship Id="rId4" Type="http://schemas.openxmlformats.org/officeDocument/2006/relationships/image" Target="../media/image24.emf"/></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media/image24.emf"/><Relationship Id="rId4" Type="http://schemas.openxmlformats.org/officeDocument/2006/relationships/image" Target="../media/image23.emf"/></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0.png"/><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1.png"/><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2.png"/><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7.png"/><Relationship Id="rId1" Type="http://schemas.openxmlformats.org/officeDocument/2006/relationships/slideLayout" Target="../slideLayouts/slideLayout13.xml"/><Relationship Id="rId4" Type="http://schemas.openxmlformats.org/officeDocument/2006/relationships/image" Target="../media/image33.e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3.xml"/><Relationship Id="rId1" Type="http://schemas.openxmlformats.org/officeDocument/2006/relationships/vmlDrawing" Target="../drawings/vmlDrawing2.vml"/><Relationship Id="rId6" Type="http://schemas.openxmlformats.org/officeDocument/2006/relationships/image" Target="../media/image35.emf"/><Relationship Id="rId5" Type="http://schemas.openxmlformats.org/officeDocument/2006/relationships/oleObject" Target="../embeddings/oleObject3.bin"/><Relationship Id="rId4" Type="http://schemas.openxmlformats.org/officeDocument/2006/relationships/image" Target="../media/image34.emf"/></Relationships>
</file>

<file path=ppt/slides/_rels/slide4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slideLayout" Target="../slideLayouts/slideLayout15.xml"/><Relationship Id="rId1" Type="http://schemas.openxmlformats.org/officeDocument/2006/relationships/vmlDrawing" Target="../drawings/vmlDrawing3.vml"/><Relationship Id="rId5" Type="http://schemas.openxmlformats.org/officeDocument/2006/relationships/image" Target="../media/image37.emf"/><Relationship Id="rId4"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4.emf"/><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vmlDrawing" Target="../drawings/vmlDrawing4.vml"/><Relationship Id="rId5" Type="http://schemas.openxmlformats.org/officeDocument/2006/relationships/image" Target="../media/image35.emf"/><Relationship Id="rId4" Type="http://schemas.openxmlformats.org/officeDocument/2006/relationships/oleObject" Target="../embeddings/oleObject5.bin"/></Relationships>
</file>

<file path=ppt/slides/_rels/slide5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5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5.xml"/></Relationships>
</file>

<file path=ppt/slides/_rels/slide62.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5.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5.xml"/></Relationships>
</file>

<file path=ppt/slides/_rels/slide6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5.xml"/></Relationships>
</file>

<file path=ppt/slides/_rels/slide6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5.xml"/></Relationships>
</file>

<file path=ppt/slides/_rels/slide7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8" Type="http://schemas.openxmlformats.org/officeDocument/2006/relationships/image" Target="../media/image52.emf"/><Relationship Id="rId13" Type="http://schemas.openxmlformats.org/officeDocument/2006/relationships/oleObject" Target="../embeddings/oleObject11.bin"/><Relationship Id="rId18" Type="http://schemas.openxmlformats.org/officeDocument/2006/relationships/image" Target="../media/image57.emf"/><Relationship Id="rId3" Type="http://schemas.openxmlformats.org/officeDocument/2006/relationships/oleObject" Target="../embeddings/oleObject6.bin"/><Relationship Id="rId7" Type="http://schemas.openxmlformats.org/officeDocument/2006/relationships/oleObject" Target="../embeddings/oleObject8.bin"/><Relationship Id="rId12" Type="http://schemas.openxmlformats.org/officeDocument/2006/relationships/image" Target="../media/image54.emf"/><Relationship Id="rId17" Type="http://schemas.openxmlformats.org/officeDocument/2006/relationships/oleObject" Target="../embeddings/oleObject13.bin"/><Relationship Id="rId2" Type="http://schemas.openxmlformats.org/officeDocument/2006/relationships/slideLayout" Target="../slideLayouts/slideLayout13.xml"/><Relationship Id="rId16" Type="http://schemas.openxmlformats.org/officeDocument/2006/relationships/image" Target="../media/image56.emf"/><Relationship Id="rId1" Type="http://schemas.openxmlformats.org/officeDocument/2006/relationships/vmlDrawing" Target="../drawings/vmlDrawing5.vml"/><Relationship Id="rId6" Type="http://schemas.openxmlformats.org/officeDocument/2006/relationships/image" Target="../media/image51.emf"/><Relationship Id="rId11" Type="http://schemas.openxmlformats.org/officeDocument/2006/relationships/oleObject" Target="../embeddings/oleObject10.bin"/><Relationship Id="rId5" Type="http://schemas.openxmlformats.org/officeDocument/2006/relationships/oleObject" Target="../embeddings/oleObject7.bin"/><Relationship Id="rId15" Type="http://schemas.openxmlformats.org/officeDocument/2006/relationships/oleObject" Target="../embeddings/oleObject12.bin"/><Relationship Id="rId10" Type="http://schemas.openxmlformats.org/officeDocument/2006/relationships/image" Target="../media/image53.emf"/><Relationship Id="rId4" Type="http://schemas.openxmlformats.org/officeDocument/2006/relationships/image" Target="../media/image50.emf"/><Relationship Id="rId9" Type="http://schemas.openxmlformats.org/officeDocument/2006/relationships/oleObject" Target="../embeddings/oleObject9.bin"/><Relationship Id="rId14" Type="http://schemas.openxmlformats.org/officeDocument/2006/relationships/image" Target="../media/image55.emf"/></Relationships>
</file>

<file path=ppt/slides/_rels/slide73.xml.rels><?xml version="1.0" encoding="UTF-8" standalone="yes"?>
<Relationships xmlns="http://schemas.openxmlformats.org/package/2006/relationships"><Relationship Id="rId8" Type="http://schemas.openxmlformats.org/officeDocument/2006/relationships/image" Target="../media/image60.emf"/><Relationship Id="rId3" Type="http://schemas.openxmlformats.org/officeDocument/2006/relationships/oleObject" Target="../embeddings/oleObject14.bin"/><Relationship Id="rId7" Type="http://schemas.openxmlformats.org/officeDocument/2006/relationships/oleObject" Target="../embeddings/oleObject16.bin"/><Relationship Id="rId2" Type="http://schemas.openxmlformats.org/officeDocument/2006/relationships/slideLayout" Target="../slideLayouts/slideLayout13.xml"/><Relationship Id="rId1" Type="http://schemas.openxmlformats.org/officeDocument/2006/relationships/vmlDrawing" Target="../drawings/vmlDrawing6.vml"/><Relationship Id="rId6" Type="http://schemas.openxmlformats.org/officeDocument/2006/relationships/image" Target="../media/image59.emf"/><Relationship Id="rId5" Type="http://schemas.openxmlformats.org/officeDocument/2006/relationships/oleObject" Target="../embeddings/oleObject15.bin"/><Relationship Id="rId10" Type="http://schemas.openxmlformats.org/officeDocument/2006/relationships/image" Target="../media/image61.emf"/><Relationship Id="rId4" Type="http://schemas.openxmlformats.org/officeDocument/2006/relationships/image" Target="../media/image58.emf"/><Relationship Id="rId9" Type="http://schemas.openxmlformats.org/officeDocument/2006/relationships/oleObject" Target="../embeddings/oleObject17.bin"/></Relationships>
</file>

<file path=ppt/slides/_rels/slide74.xml.rels><?xml version="1.0" encoding="UTF-8" standalone="yes"?>
<Relationships xmlns="http://schemas.openxmlformats.org/package/2006/relationships"><Relationship Id="rId8" Type="http://schemas.openxmlformats.org/officeDocument/2006/relationships/oleObject" Target="../embeddings/oleObject20.bin"/><Relationship Id="rId3" Type="http://schemas.openxmlformats.org/officeDocument/2006/relationships/image" Target="../media/image65.emf"/><Relationship Id="rId7" Type="http://schemas.openxmlformats.org/officeDocument/2006/relationships/image" Target="../media/image63.emf"/><Relationship Id="rId2" Type="http://schemas.openxmlformats.org/officeDocument/2006/relationships/slideLayout" Target="../slideLayouts/slideLayout15.xml"/><Relationship Id="rId1" Type="http://schemas.openxmlformats.org/officeDocument/2006/relationships/vmlDrawing" Target="../drawings/vmlDrawing7.vml"/><Relationship Id="rId6" Type="http://schemas.openxmlformats.org/officeDocument/2006/relationships/oleObject" Target="../embeddings/oleObject19.bin"/><Relationship Id="rId5" Type="http://schemas.openxmlformats.org/officeDocument/2006/relationships/image" Target="../media/image62.emf"/><Relationship Id="rId4" Type="http://schemas.openxmlformats.org/officeDocument/2006/relationships/oleObject" Target="../embeddings/oleObject18.bin"/><Relationship Id="rId9" Type="http://schemas.openxmlformats.org/officeDocument/2006/relationships/image" Target="../media/image64.emf"/></Relationships>
</file>

<file path=ppt/slides/_rels/slide75.xml.rels><?xml version="1.0" encoding="UTF-8" standalone="yes"?>
<Relationships xmlns="http://schemas.openxmlformats.org/package/2006/relationships"><Relationship Id="rId3" Type="http://schemas.openxmlformats.org/officeDocument/2006/relationships/image" Target="../media/image68.emf"/><Relationship Id="rId7" Type="http://schemas.openxmlformats.org/officeDocument/2006/relationships/image" Target="../media/image67.emf"/><Relationship Id="rId2" Type="http://schemas.openxmlformats.org/officeDocument/2006/relationships/slideLayout" Target="../slideLayouts/slideLayout15.xml"/><Relationship Id="rId1" Type="http://schemas.openxmlformats.org/officeDocument/2006/relationships/vmlDrawing" Target="../drawings/vmlDrawing8.vml"/><Relationship Id="rId6" Type="http://schemas.openxmlformats.org/officeDocument/2006/relationships/oleObject" Target="../embeddings/oleObject22.bin"/><Relationship Id="rId5" Type="http://schemas.openxmlformats.org/officeDocument/2006/relationships/image" Target="../media/image66.emf"/><Relationship Id="rId4" Type="http://schemas.openxmlformats.org/officeDocument/2006/relationships/oleObject" Target="../embeddings/oleObject21.bin"/></Relationships>
</file>

<file path=ppt/slides/_rels/slide76.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notesSlide" Target="../notesSlides/notesSlide28.xml"/><Relationship Id="rId1" Type="http://schemas.openxmlformats.org/officeDocument/2006/relationships/slideLayout" Target="../slideLayouts/slideLayout16.xml"/><Relationship Id="rId4" Type="http://schemas.openxmlformats.org/officeDocument/2006/relationships/image" Target="../media/image70.emf"/></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image" Target="../media/image71.png"/><Relationship Id="rId1" Type="http://schemas.openxmlformats.org/officeDocument/2006/relationships/slideLayout" Target="../slideLayouts/slideLayout13.xml"/><Relationship Id="rId4" Type="http://schemas.openxmlformats.org/officeDocument/2006/relationships/image" Target="../media/image73.emf"/></Relationships>
</file>

<file path=ppt/slides/_rels/slide81.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2" Type="http://schemas.openxmlformats.org/officeDocument/2006/relationships/hyperlink" Target="http://math.stackexchange.com/questions/1493880/two-tailed-hypothesis-test-why-do-we-multiply-p-value-by-two" TargetMode="External"/><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81875"/>
            <a:ext cx="10464800" cy="1927225"/>
          </a:xfrm>
        </p:spPr>
        <p:txBody>
          <a:bodyPr/>
          <a:lstStyle/>
          <a:p>
            <a:r>
              <a:rPr lang="en-US" sz="4000" dirty="0" smtClean="0"/>
              <a:t>Math 530/630: CM 4.4</a:t>
            </a:r>
            <a:r>
              <a:rPr lang="en-US" sz="4000" dirty="0"/>
              <a:t/>
            </a:r>
            <a:br>
              <a:rPr lang="en-US" sz="4000" dirty="0"/>
            </a:br>
            <a:r>
              <a:rPr lang="en-US" sz="4000" dirty="0"/>
              <a:t>Classical Inference: </a:t>
            </a:r>
            <a:br>
              <a:rPr lang="en-US" sz="4000" dirty="0"/>
            </a:br>
            <a:r>
              <a:rPr lang="en-US" sz="4000" dirty="0"/>
              <a:t>Hypothesis </a:t>
            </a:r>
            <a:r>
              <a:rPr lang="en-US" sz="4000" dirty="0" smtClean="0"/>
              <a:t>Testing and Confidence Intervals</a:t>
            </a:r>
            <a:endParaRPr lang="en-US" sz="4000" dirty="0"/>
          </a:p>
        </p:txBody>
      </p:sp>
      <p:sp>
        <p:nvSpPr>
          <p:cNvPr id="3" name="Subtitle 2"/>
          <p:cNvSpPr>
            <a:spLocks noGrp="1"/>
          </p:cNvSpPr>
          <p:nvPr>
            <p:ph type="subTitle" idx="1"/>
          </p:nvPr>
        </p:nvSpPr>
        <p:spPr>
          <a:xfrm>
            <a:off x="914400" y="3515474"/>
            <a:ext cx="8534400" cy="1752600"/>
          </a:xfrm>
        </p:spPr>
        <p:txBody>
          <a:bodyPr/>
          <a:lstStyle/>
          <a:p>
            <a:endParaRPr lang="en-US" dirty="0" smtClean="0"/>
          </a:p>
        </p:txBody>
      </p:sp>
    </p:spTree>
    <p:extLst>
      <p:ext uri="{BB962C8B-B14F-4D97-AF65-F5344CB8AC3E}">
        <p14:creationId xmlns:p14="http://schemas.microsoft.com/office/powerpoint/2010/main" val="1512893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t>
            </a:r>
            <a:r>
              <a:rPr lang="en-US" dirty="0" smtClean="0"/>
              <a:t>ypotheses</a:t>
            </a:r>
            <a:endParaRPr lang="en-US" dirty="0"/>
          </a:p>
        </p:txBody>
      </p:sp>
      <p:sp>
        <p:nvSpPr>
          <p:cNvPr id="3" name="Content Placeholder 2"/>
          <p:cNvSpPr>
            <a:spLocks noGrp="1"/>
          </p:cNvSpPr>
          <p:nvPr>
            <p:ph idx="1"/>
          </p:nvPr>
        </p:nvSpPr>
        <p:spPr/>
        <p:txBody>
          <a:bodyPr/>
          <a:lstStyle/>
          <a:p>
            <a:pPr>
              <a:lnSpc>
                <a:spcPct val="150000"/>
              </a:lnSpc>
            </a:pPr>
            <a:r>
              <a:rPr lang="en-US" dirty="0" smtClean="0"/>
              <a:t>Null hypothesis = H</a:t>
            </a:r>
            <a:r>
              <a:rPr lang="en-US" baseline="-25000" dirty="0" smtClean="0"/>
              <a:t>0</a:t>
            </a:r>
            <a:endParaRPr lang="en-US" dirty="0" smtClean="0"/>
          </a:p>
          <a:p>
            <a:pPr>
              <a:lnSpc>
                <a:spcPct val="150000"/>
              </a:lnSpc>
            </a:pPr>
            <a:r>
              <a:rPr lang="en-US" dirty="0" smtClean="0"/>
              <a:t>Alternative hypothesis = H</a:t>
            </a:r>
            <a:r>
              <a:rPr lang="en-US" baseline="-25000" dirty="0" smtClean="0"/>
              <a:t>a</a:t>
            </a:r>
            <a:r>
              <a:rPr lang="en-US" dirty="0" smtClean="0"/>
              <a:t> / H</a:t>
            </a:r>
            <a:r>
              <a:rPr lang="en-US" baseline="-25000" dirty="0" smtClean="0"/>
              <a:t>1</a:t>
            </a:r>
            <a:endParaRPr lang="en-US" dirty="0" smtClean="0"/>
          </a:p>
          <a:p>
            <a:pPr marL="0" indent="0">
              <a:buNone/>
            </a:pPr>
            <a:endParaRPr lang="en-US" cap="all" dirty="0" smtClean="0">
              <a:solidFill>
                <a:srgbClr val="66A7B9"/>
              </a:solidFill>
              <a:latin typeface="Aller Display"/>
              <a:cs typeface="Aller Display"/>
            </a:endParaRPr>
          </a:p>
          <a:p>
            <a:pPr marL="0" indent="0">
              <a:buNone/>
            </a:pPr>
            <a:r>
              <a:rPr lang="en-US" b="1" cap="all" dirty="0" smtClean="0">
                <a:solidFill>
                  <a:schemeClr val="accent1"/>
                </a:solidFill>
              </a:rPr>
              <a:t>Hint: </a:t>
            </a:r>
            <a:r>
              <a:rPr lang="en-US" dirty="0" smtClean="0"/>
              <a:t>we have to know the null distribution, so H</a:t>
            </a:r>
            <a:r>
              <a:rPr lang="en-US" baseline="-25000" dirty="0" smtClean="0"/>
              <a:t>0</a:t>
            </a:r>
            <a:r>
              <a:rPr lang="en-US" dirty="0" smtClean="0"/>
              <a:t> will always be of the form:</a:t>
            </a:r>
          </a:p>
          <a:p>
            <a:pPr marL="0" indent="0">
              <a:lnSpc>
                <a:spcPct val="150000"/>
              </a:lnSpc>
              <a:buNone/>
            </a:pPr>
            <a:r>
              <a:rPr lang="en-US" dirty="0" smtClean="0"/>
              <a:t>Some parameter = some value as in…</a:t>
            </a:r>
          </a:p>
          <a:p>
            <a:pPr marL="0" indent="0">
              <a:lnSpc>
                <a:spcPct val="150000"/>
              </a:lnSpc>
              <a:buNone/>
            </a:pPr>
            <a:r>
              <a:rPr lang="en-US" dirty="0" smtClean="0"/>
              <a:t>µ = 0</a:t>
            </a:r>
            <a:endParaRPr lang="en-US" dirty="0"/>
          </a:p>
        </p:txBody>
      </p:sp>
    </p:spTree>
    <p:extLst>
      <p:ext uri="{BB962C8B-B14F-4D97-AF65-F5344CB8AC3E}">
        <p14:creationId xmlns:p14="http://schemas.microsoft.com/office/powerpoint/2010/main" val="421143674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null distribution</a:t>
            </a:r>
            <a:endParaRPr lang="en-US" dirty="0"/>
          </a:p>
        </p:txBody>
      </p:sp>
      <p:sp>
        <p:nvSpPr>
          <p:cNvPr id="3" name="Content Placeholder 2"/>
          <p:cNvSpPr>
            <a:spLocks noGrp="1"/>
          </p:cNvSpPr>
          <p:nvPr>
            <p:ph idx="1"/>
          </p:nvPr>
        </p:nvSpPr>
        <p:spPr/>
        <p:txBody>
          <a:bodyPr/>
          <a:lstStyle/>
          <a:p>
            <a:r>
              <a:rPr lang="en-US" dirty="0" smtClean="0"/>
              <a:t>If we know the population distribution, we can “construct” the null distribution: the distribution of a test statistic if the null hypothesis is true</a:t>
            </a:r>
          </a:p>
          <a:p>
            <a:r>
              <a:rPr lang="en-US" dirty="0" smtClean="0"/>
              <a:t>If we don’t know the population distribution, we can simulate it using </a:t>
            </a:r>
            <a:r>
              <a:rPr lang="en-US" dirty="0" smtClean="0">
                <a:solidFill>
                  <a:schemeClr val="accent1"/>
                </a:solidFill>
                <a:latin typeface="Lobster Two" charset="0"/>
                <a:ea typeface="Lobster Two" charset="0"/>
                <a:cs typeface="Lobster Two" charset="0"/>
              </a:rPr>
              <a:t>resampling</a:t>
            </a:r>
          </a:p>
          <a:p>
            <a:pPr lvl="1"/>
            <a:r>
              <a:rPr lang="en-US" dirty="0" smtClean="0"/>
              <a:t>In </a:t>
            </a:r>
            <a:r>
              <a:rPr lang="en-US" dirty="0"/>
              <a:t>the </a:t>
            </a:r>
            <a:r>
              <a:rPr lang="en-US" i="1" dirty="0"/>
              <a:t>two sample </a:t>
            </a:r>
            <a:r>
              <a:rPr lang="en-US" dirty="0"/>
              <a:t>scenario, this means we resample observations from our sample data </a:t>
            </a:r>
            <a:r>
              <a:rPr lang="en-US" dirty="0" smtClean="0">
                <a:solidFill>
                  <a:schemeClr val="accent1"/>
                </a:solidFill>
                <a:latin typeface="Lobster Two" charset="0"/>
                <a:ea typeface="Lobster Two" charset="0"/>
                <a:cs typeface="Lobster Two" charset="0"/>
              </a:rPr>
              <a:t>without replacement</a:t>
            </a:r>
            <a:r>
              <a:rPr lang="en-US" dirty="0" smtClean="0"/>
              <a:t>, </a:t>
            </a:r>
            <a:r>
              <a:rPr lang="en-US" dirty="0"/>
              <a:t>each time reshuffling the "sample" or "group" </a:t>
            </a:r>
            <a:r>
              <a:rPr lang="en-US" dirty="0" smtClean="0"/>
              <a:t>assignment (a la Sneetches). </a:t>
            </a:r>
          </a:p>
          <a:p>
            <a:endParaRPr lang="en-US" dirty="0"/>
          </a:p>
        </p:txBody>
      </p:sp>
      <p:pic>
        <p:nvPicPr>
          <p:cNvPr id="4" name="Content Placeholder 4"/>
          <p:cNvPicPr>
            <a:picLocks noChangeAspect="1"/>
          </p:cNvPicPr>
          <p:nvPr/>
        </p:nvPicPr>
        <p:blipFill>
          <a:blip r:embed="rId2"/>
          <a:stretch>
            <a:fillRect/>
          </a:stretch>
        </p:blipFill>
        <p:spPr>
          <a:xfrm>
            <a:off x="9150233" y="4074289"/>
            <a:ext cx="2732086" cy="2460585"/>
          </a:xfrm>
          <a:prstGeom prst="rect">
            <a:avLst/>
          </a:prstGeom>
        </p:spPr>
      </p:pic>
    </p:spTree>
    <p:extLst>
      <p:ext uri="{BB962C8B-B14F-4D97-AF65-F5344CB8AC3E}">
        <p14:creationId xmlns:p14="http://schemas.microsoft.com/office/powerpoint/2010/main" val="31490834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Permutation testing</a:t>
            </a:r>
            <a:endParaRPr lang="en-US" dirty="0"/>
          </a:p>
        </p:txBody>
      </p:sp>
      <p:sp>
        <p:nvSpPr>
          <p:cNvPr id="3" name="Content Placeholder 2"/>
          <p:cNvSpPr>
            <a:spLocks noGrp="1"/>
          </p:cNvSpPr>
          <p:nvPr>
            <p:ph idx="1"/>
          </p:nvPr>
        </p:nvSpPr>
        <p:spPr/>
        <p:txBody>
          <a:bodyPr/>
          <a:lstStyle/>
          <a:p>
            <a:r>
              <a:rPr lang="en-US" b="1" dirty="0" smtClean="0">
                <a:solidFill>
                  <a:schemeClr val="accent1"/>
                </a:solidFill>
              </a:rPr>
              <a:t>Idea:</a:t>
            </a:r>
            <a:r>
              <a:rPr lang="en-US" dirty="0" smtClean="0"/>
              <a:t/>
            </a:r>
            <a:br>
              <a:rPr lang="en-US" dirty="0" smtClean="0"/>
            </a:br>
            <a:r>
              <a:rPr lang="en-US" dirty="0" smtClean="0"/>
              <a:t>Simulate </a:t>
            </a:r>
            <a:r>
              <a:rPr lang="en-US" dirty="0"/>
              <a:t>the sampling distribution under the null hypothesis by shuffling the group labels repeatedly and computing the desired statistic</a:t>
            </a:r>
            <a:r>
              <a:rPr lang="en-US" dirty="0" smtClean="0"/>
              <a:t>.</a:t>
            </a:r>
          </a:p>
          <a:p>
            <a:endParaRPr lang="en-US" dirty="0"/>
          </a:p>
          <a:p>
            <a:r>
              <a:rPr lang="en-US" b="1" dirty="0" smtClean="0">
                <a:solidFill>
                  <a:schemeClr val="accent1"/>
                </a:solidFill>
              </a:rPr>
              <a:t>Motivation:</a:t>
            </a:r>
            <a:r>
              <a:rPr lang="en-US" dirty="0" smtClean="0"/>
              <a:t/>
            </a:r>
            <a:br>
              <a:rPr lang="en-US" dirty="0" smtClean="0"/>
            </a:br>
            <a:r>
              <a:rPr lang="en-US" dirty="0" smtClean="0"/>
              <a:t>If </a:t>
            </a:r>
            <a:r>
              <a:rPr lang="en-US" dirty="0"/>
              <a:t>the labels really don't matter, then switching them shouldn't change the result! We do this when we want to test whether observations from two groups follows the same distribution, without making any assumptions about the shape of that distribution (e.g., normality). </a:t>
            </a:r>
          </a:p>
        </p:txBody>
      </p:sp>
    </p:spTree>
    <p:extLst>
      <p:ext uri="{BB962C8B-B14F-4D97-AF65-F5344CB8AC3E}">
        <p14:creationId xmlns:p14="http://schemas.microsoft.com/office/powerpoint/2010/main" val="8633297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Building Intuition – Aspiring astronauts</a:t>
            </a:r>
            <a:endParaRPr lang="en-US" dirty="0"/>
          </a:p>
        </p:txBody>
      </p:sp>
      <p:sp>
        <p:nvSpPr>
          <p:cNvPr id="3" name="Content Placeholder 2"/>
          <p:cNvSpPr>
            <a:spLocks noGrp="1"/>
          </p:cNvSpPr>
          <p:nvPr>
            <p:ph sz="half" idx="1"/>
          </p:nvPr>
        </p:nvSpPr>
        <p:spPr/>
        <p:txBody>
          <a:bodyPr/>
          <a:lstStyle/>
          <a:p>
            <a:r>
              <a:rPr lang="en-US" dirty="0"/>
              <a:t>Inspired by Alan Shepard, the first American to journey into space, a 14-year-old </a:t>
            </a:r>
            <a:r>
              <a:rPr lang="en-US" dirty="0" smtClean="0"/>
              <a:t>Hillary Rodham from </a:t>
            </a:r>
            <a:r>
              <a:rPr lang="en-US" dirty="0"/>
              <a:t>suburban Chicago wrote a letter to NASA in 1961 asking what she needed to do to become an astronaut. </a:t>
            </a:r>
          </a:p>
        </p:txBody>
      </p:sp>
      <p:pic>
        <p:nvPicPr>
          <p:cNvPr id="5" name="Content Placeholder 4"/>
          <p:cNvPicPr>
            <a:picLocks noGrp="1" noChangeAspect="1"/>
          </p:cNvPicPr>
          <p:nvPr>
            <p:ph sz="half" idx="2"/>
          </p:nvPr>
        </p:nvPicPr>
        <p:blipFill>
          <a:blip r:embed="rId2"/>
          <a:srcRect l="-5005" r="-5005"/>
          <a:stretch>
            <a:fillRect/>
          </a:stretch>
        </p:blipFill>
        <p:spPr/>
      </p:pic>
    </p:spTree>
    <p:extLst>
      <p:ext uri="{BB962C8B-B14F-4D97-AF65-F5344CB8AC3E}">
        <p14:creationId xmlns:p14="http://schemas.microsoft.com/office/powerpoint/2010/main" val="333073910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Let’s </a:t>
            </a:r>
            <a:r>
              <a:rPr lang="en-US" dirty="0" smtClean="0"/>
              <a:t>pretend</a:t>
            </a:r>
            <a:endParaRPr lang="en-US" dirty="0"/>
          </a:p>
        </p:txBody>
      </p:sp>
      <p:sp>
        <p:nvSpPr>
          <p:cNvPr id="5" name="Content Placeholder 4"/>
          <p:cNvSpPr>
            <a:spLocks noGrp="1"/>
          </p:cNvSpPr>
          <p:nvPr>
            <p:ph sz="half" idx="1"/>
          </p:nvPr>
        </p:nvSpPr>
        <p:spPr/>
        <p:txBody>
          <a:bodyPr>
            <a:normAutofit/>
          </a:bodyPr>
          <a:lstStyle/>
          <a:p>
            <a:r>
              <a:rPr lang="en-US" dirty="0" smtClean="0"/>
              <a:t>Upon receipt of the letter in 1961, NASA decided to conduct a study to test whether girls who are aspiring astronauts in high school have “above average” IQ</a:t>
            </a:r>
          </a:p>
          <a:p>
            <a:pPr marL="0" indent="0">
              <a:buNone/>
            </a:pPr>
            <a:endParaRPr lang="en-US" dirty="0" smtClean="0"/>
          </a:p>
          <a:p>
            <a:pPr marL="0" indent="0">
              <a:buNone/>
            </a:pPr>
            <a:endParaRPr lang="en-US" dirty="0" smtClean="0"/>
          </a:p>
        </p:txBody>
      </p:sp>
      <p:pic>
        <p:nvPicPr>
          <p:cNvPr id="8" name="Content Placeholder 7"/>
          <p:cNvPicPr>
            <a:picLocks noGrp="1" noChangeAspect="1"/>
          </p:cNvPicPr>
          <p:nvPr>
            <p:ph sz="half" idx="2"/>
          </p:nvPr>
        </p:nvPicPr>
        <p:blipFill>
          <a:blip r:embed="rId2"/>
          <a:srcRect l="7595" r="7595"/>
          <a:stretch>
            <a:fillRect/>
          </a:stretch>
        </p:blipFill>
        <p:spPr/>
      </p:pic>
    </p:spTree>
    <p:extLst>
      <p:ext uri="{BB962C8B-B14F-4D97-AF65-F5344CB8AC3E}">
        <p14:creationId xmlns:p14="http://schemas.microsoft.com/office/powerpoint/2010/main" val="5912209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(fictitious) study</a:t>
            </a:r>
            <a:endParaRPr lang="en-US" dirty="0"/>
          </a:p>
        </p:txBody>
      </p:sp>
      <p:sp>
        <p:nvSpPr>
          <p:cNvPr id="3" name="Content Placeholder 2"/>
          <p:cNvSpPr>
            <a:spLocks noGrp="1"/>
          </p:cNvSpPr>
          <p:nvPr>
            <p:ph sz="half" idx="1"/>
          </p:nvPr>
        </p:nvSpPr>
        <p:spPr>
          <a:xfrm>
            <a:off x="609600" y="1673352"/>
            <a:ext cx="5588000" cy="4718304"/>
          </a:xfrm>
        </p:spPr>
        <p:txBody>
          <a:bodyPr>
            <a:normAutofit/>
          </a:bodyPr>
          <a:lstStyle/>
          <a:p>
            <a:r>
              <a:rPr lang="en-US" dirty="0" smtClean="0"/>
              <a:t>Unfortunately, the NASA budget in 1961 was pretty low</a:t>
            </a:r>
          </a:p>
          <a:p>
            <a:r>
              <a:rPr lang="en-US" dirty="0" smtClean="0"/>
              <a:t>So they studied only 25 high school girls, all of whom were aspiring astronauts (AA)</a:t>
            </a:r>
          </a:p>
          <a:p>
            <a:r>
              <a:rPr lang="en-US" dirty="0" smtClean="0"/>
              <a:t>Population (normally distributed): </a:t>
            </a:r>
            <a:br>
              <a:rPr lang="en-US" dirty="0" smtClean="0"/>
            </a:br>
            <a:r>
              <a:rPr lang="en-US" dirty="0" smtClean="0"/>
              <a:t>µ = 100; </a:t>
            </a:r>
            <a:r>
              <a:rPr lang="en-US" i="1" dirty="0" smtClean="0"/>
              <a:t>𝞼</a:t>
            </a:r>
            <a:r>
              <a:rPr lang="en-US" dirty="0" smtClean="0"/>
              <a:t> = 15</a:t>
            </a:r>
            <a:endParaRPr lang="en-US" dirty="0"/>
          </a:p>
        </p:txBody>
      </p:sp>
      <p:pic>
        <p:nvPicPr>
          <p:cNvPr id="6" name="Content Placeholder 5"/>
          <p:cNvPicPr>
            <a:picLocks noGrp="1" noChangeAspect="1"/>
          </p:cNvPicPr>
          <p:nvPr>
            <p:ph sz="half" idx="2"/>
          </p:nvPr>
        </p:nvPicPr>
        <p:blipFill>
          <a:blip r:embed="rId2"/>
          <a:srcRect t="-23839" b="-23839"/>
          <a:stretch>
            <a:fillRect/>
          </a:stretch>
        </p:blipFill>
        <p:spPr/>
      </p:pic>
      <p:cxnSp>
        <p:nvCxnSpPr>
          <p:cNvPr id="5" name="Straight Connector 4"/>
          <p:cNvCxnSpPr/>
          <p:nvPr/>
        </p:nvCxnSpPr>
        <p:spPr>
          <a:xfrm flipV="1">
            <a:off x="6845300" y="5041900"/>
            <a:ext cx="0" cy="985520"/>
          </a:xfrm>
          <a:prstGeom prst="line">
            <a:avLst/>
          </a:prstGeom>
          <a:ln w="38100">
            <a:solidFill>
              <a:srgbClr val="FF6666"/>
            </a:solidFill>
            <a:tailEnd type="triangle" w="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899165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 (directional) alternative hypothesis</a:t>
            </a:r>
            <a:endParaRPr lang="en-US" dirty="0"/>
          </a:p>
        </p:txBody>
      </p:sp>
      <p:sp>
        <p:nvSpPr>
          <p:cNvPr id="3" name="Content Placeholder 2"/>
          <p:cNvSpPr>
            <a:spLocks noGrp="1"/>
          </p:cNvSpPr>
          <p:nvPr>
            <p:ph idx="1"/>
          </p:nvPr>
        </p:nvSpPr>
        <p:spPr/>
        <p:txBody>
          <a:bodyPr>
            <a:normAutofit/>
          </a:bodyPr>
          <a:lstStyle/>
          <a:p>
            <a:r>
              <a:rPr lang="en-US" dirty="0"/>
              <a:t>H</a:t>
            </a:r>
            <a:r>
              <a:rPr lang="en-US" baseline="-25000" dirty="0"/>
              <a:t>0</a:t>
            </a:r>
            <a:r>
              <a:rPr lang="en-US" dirty="0"/>
              <a:t>: </a:t>
            </a:r>
          </a:p>
          <a:p>
            <a:pPr marL="0" indent="0" algn="ctr">
              <a:buNone/>
            </a:pPr>
            <a:r>
              <a:rPr lang="en-US" dirty="0" smtClean="0"/>
              <a:t>AA will have lower or comparable IQs;</a:t>
            </a:r>
          </a:p>
          <a:p>
            <a:endParaRPr lang="en-US" dirty="0" smtClean="0"/>
          </a:p>
          <a:p>
            <a:endParaRPr lang="en-US" dirty="0" smtClean="0"/>
          </a:p>
          <a:p>
            <a:endParaRPr lang="en-US" dirty="0" smtClean="0"/>
          </a:p>
          <a:p>
            <a:r>
              <a:rPr lang="en-US" dirty="0" smtClean="0"/>
              <a:t>H</a:t>
            </a:r>
            <a:r>
              <a:rPr lang="en-US" baseline="-25000" dirty="0" smtClean="0"/>
              <a:t>1</a:t>
            </a:r>
            <a:r>
              <a:rPr lang="en-US" dirty="0" smtClean="0"/>
              <a:t>:</a:t>
            </a:r>
          </a:p>
          <a:p>
            <a:pPr marL="0" indent="0" algn="ctr">
              <a:buNone/>
            </a:pPr>
            <a:r>
              <a:rPr lang="en-US" dirty="0" smtClean="0"/>
              <a:t>AA will have higher IQs;</a:t>
            </a:r>
          </a:p>
        </p:txBody>
      </p:sp>
      <p:pic>
        <p:nvPicPr>
          <p:cNvPr id="5" name="Picture 4"/>
          <p:cNvPicPr>
            <a:picLocks noChangeAspect="1"/>
          </p:cNvPicPr>
          <p:nvPr/>
        </p:nvPicPr>
        <p:blipFill>
          <a:blip r:embed="rId2"/>
          <a:stretch>
            <a:fillRect/>
          </a:stretch>
        </p:blipFill>
        <p:spPr>
          <a:xfrm>
            <a:off x="9354880" y="4876800"/>
            <a:ext cx="1313121" cy="1981200"/>
          </a:xfrm>
          <a:prstGeom prst="rect">
            <a:avLst/>
          </a:prstGeom>
        </p:spPr>
      </p:pic>
      <p:pic>
        <p:nvPicPr>
          <p:cNvPr id="7" name="Picture 6"/>
          <p:cNvPicPr>
            <a:picLocks noChangeAspect="1"/>
          </p:cNvPicPr>
          <p:nvPr/>
        </p:nvPicPr>
        <p:blipFill>
          <a:blip r:embed="rId3"/>
          <a:stretch>
            <a:fillRect/>
          </a:stretch>
        </p:blipFill>
        <p:spPr>
          <a:xfrm>
            <a:off x="5105400" y="2552700"/>
            <a:ext cx="1968500" cy="1092200"/>
          </a:xfrm>
          <a:prstGeom prst="rect">
            <a:avLst/>
          </a:prstGeom>
        </p:spPr>
      </p:pic>
      <p:pic>
        <p:nvPicPr>
          <p:cNvPr id="8" name="Picture 7"/>
          <p:cNvPicPr>
            <a:picLocks noChangeAspect="1"/>
          </p:cNvPicPr>
          <p:nvPr/>
        </p:nvPicPr>
        <p:blipFill>
          <a:blip r:embed="rId4"/>
          <a:stretch>
            <a:fillRect/>
          </a:stretch>
        </p:blipFill>
        <p:spPr>
          <a:xfrm>
            <a:off x="5105400" y="4800600"/>
            <a:ext cx="1968500" cy="1041400"/>
          </a:xfrm>
          <a:prstGeom prst="rect">
            <a:avLst/>
          </a:prstGeom>
        </p:spPr>
      </p:pic>
    </p:spTree>
    <p:extLst>
      <p:ext uri="{BB962C8B-B14F-4D97-AF65-F5344CB8AC3E}">
        <p14:creationId xmlns:p14="http://schemas.microsoft.com/office/powerpoint/2010/main" val="182512686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Rearrange…</a:t>
            </a:r>
            <a:endParaRPr lang="en-US" dirty="0"/>
          </a:p>
        </p:txBody>
      </p:sp>
      <p:sp>
        <p:nvSpPr>
          <p:cNvPr id="3" name="Content Placeholder 2"/>
          <p:cNvSpPr>
            <a:spLocks noGrp="1"/>
          </p:cNvSpPr>
          <p:nvPr>
            <p:ph idx="1"/>
          </p:nvPr>
        </p:nvSpPr>
        <p:spPr/>
        <p:txBody>
          <a:bodyPr>
            <a:normAutofit/>
          </a:bodyPr>
          <a:lstStyle/>
          <a:p>
            <a:r>
              <a:rPr lang="en-US" dirty="0"/>
              <a:t>H</a:t>
            </a:r>
            <a:r>
              <a:rPr lang="en-US" baseline="-25000" dirty="0"/>
              <a:t>0</a:t>
            </a:r>
            <a:r>
              <a:rPr lang="en-US" dirty="0"/>
              <a:t>: </a:t>
            </a:r>
          </a:p>
          <a:p>
            <a:pPr marL="0" indent="0" algn="ctr">
              <a:buNone/>
            </a:pPr>
            <a:r>
              <a:rPr lang="en-US" dirty="0" smtClean="0"/>
              <a:t>AA will have lower or comparable IQs;</a:t>
            </a:r>
          </a:p>
          <a:p>
            <a:pPr marL="0" indent="0" algn="ctr">
              <a:buNone/>
            </a:pPr>
            <a:endParaRPr lang="en-US" dirty="0"/>
          </a:p>
          <a:p>
            <a:pPr marL="0" indent="0" algn="ctr">
              <a:buNone/>
            </a:pPr>
            <a:endParaRPr lang="en-US" dirty="0" smtClean="0"/>
          </a:p>
          <a:p>
            <a:pPr marL="0" indent="0" algn="ctr">
              <a:buNone/>
            </a:pPr>
            <a:endParaRPr lang="en-US" dirty="0"/>
          </a:p>
          <a:p>
            <a:pPr marL="0" indent="0" algn="ctr">
              <a:buNone/>
            </a:pPr>
            <a:endParaRPr lang="en-US" dirty="0" smtClean="0"/>
          </a:p>
          <a:p>
            <a:r>
              <a:rPr lang="en-US" dirty="0" smtClean="0"/>
              <a:t>H</a:t>
            </a:r>
            <a:r>
              <a:rPr lang="en-US" baseline="-25000" dirty="0" smtClean="0"/>
              <a:t>1</a:t>
            </a:r>
            <a:r>
              <a:rPr lang="en-US" dirty="0" smtClean="0"/>
              <a:t>:</a:t>
            </a:r>
          </a:p>
          <a:p>
            <a:pPr marL="0" indent="0" algn="ctr">
              <a:buNone/>
            </a:pPr>
            <a:r>
              <a:rPr lang="en-US" dirty="0" smtClean="0"/>
              <a:t>AA will have higher IQs;</a:t>
            </a:r>
          </a:p>
        </p:txBody>
      </p:sp>
      <p:pic>
        <p:nvPicPr>
          <p:cNvPr id="5" name="Picture 4"/>
          <p:cNvPicPr>
            <a:picLocks noChangeAspect="1"/>
          </p:cNvPicPr>
          <p:nvPr/>
        </p:nvPicPr>
        <p:blipFill>
          <a:blip r:embed="rId2"/>
          <a:stretch>
            <a:fillRect/>
          </a:stretch>
        </p:blipFill>
        <p:spPr>
          <a:xfrm>
            <a:off x="9354880" y="4876800"/>
            <a:ext cx="1313121" cy="1981200"/>
          </a:xfrm>
          <a:prstGeom prst="rect">
            <a:avLst/>
          </a:prstGeom>
        </p:spPr>
      </p:pic>
      <p:sp>
        <p:nvSpPr>
          <p:cNvPr id="6" name="Rectangle 5"/>
          <p:cNvSpPr/>
          <p:nvPr/>
        </p:nvSpPr>
        <p:spPr>
          <a:xfrm>
            <a:off x="4305300" y="6178550"/>
            <a:ext cx="2870200" cy="596900"/>
          </a:xfrm>
          <a:prstGeom prst="rect">
            <a:avLst/>
          </a:prstGeom>
          <a:solidFill>
            <a:srgbClr val="6666CC">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7" name="Rectangle 6"/>
          <p:cNvSpPr/>
          <p:nvPr/>
        </p:nvSpPr>
        <p:spPr>
          <a:xfrm>
            <a:off x="4305300" y="3474719"/>
            <a:ext cx="2870200" cy="538481"/>
          </a:xfrm>
          <a:prstGeom prst="rect">
            <a:avLst/>
          </a:prstGeom>
          <a:solidFill>
            <a:srgbClr val="6666CC">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4" name="Picture 3"/>
          <p:cNvPicPr>
            <a:picLocks noChangeAspect="1"/>
          </p:cNvPicPr>
          <p:nvPr/>
        </p:nvPicPr>
        <p:blipFill>
          <a:blip r:embed="rId3"/>
          <a:stretch>
            <a:fillRect/>
          </a:stretch>
        </p:blipFill>
        <p:spPr>
          <a:xfrm>
            <a:off x="4699000" y="2515957"/>
            <a:ext cx="2349500" cy="1395643"/>
          </a:xfrm>
          <a:prstGeom prst="rect">
            <a:avLst/>
          </a:prstGeom>
        </p:spPr>
      </p:pic>
      <p:pic>
        <p:nvPicPr>
          <p:cNvPr id="8" name="Picture 7"/>
          <p:cNvPicPr>
            <a:picLocks noChangeAspect="1"/>
          </p:cNvPicPr>
          <p:nvPr/>
        </p:nvPicPr>
        <p:blipFill>
          <a:blip r:embed="rId4"/>
          <a:stretch>
            <a:fillRect/>
          </a:stretch>
        </p:blipFill>
        <p:spPr>
          <a:xfrm>
            <a:off x="4647173" y="5271857"/>
            <a:ext cx="2401327" cy="1395643"/>
          </a:xfrm>
          <a:prstGeom prst="rect">
            <a:avLst/>
          </a:prstGeom>
        </p:spPr>
      </p:pic>
    </p:spTree>
    <p:extLst>
      <p:ext uri="{BB962C8B-B14F-4D97-AF65-F5344CB8AC3E}">
        <p14:creationId xmlns:p14="http://schemas.microsoft.com/office/powerpoint/2010/main" val="191148644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Obtaining a test statistic</a:t>
            </a:r>
            <a:endParaRPr lang="en-US" dirty="0"/>
          </a:p>
        </p:txBody>
      </p:sp>
      <p:sp>
        <p:nvSpPr>
          <p:cNvPr id="3" name="Content Placeholder 2"/>
          <p:cNvSpPr>
            <a:spLocks noGrp="1"/>
          </p:cNvSpPr>
          <p:nvPr>
            <p:ph idx="1"/>
          </p:nvPr>
        </p:nvSpPr>
        <p:spPr/>
        <p:txBody>
          <a:bodyPr/>
          <a:lstStyle/>
          <a:p>
            <a:pPr marL="0" indent="0">
              <a:buNone/>
            </a:pPr>
            <a:r>
              <a:rPr lang="en-US" dirty="0" smtClean="0"/>
              <a:t>We know the population mean and standard deviation.</a:t>
            </a:r>
          </a:p>
          <a:p>
            <a:r>
              <a:rPr lang="en-US" dirty="0"/>
              <a:t>µ = </a:t>
            </a:r>
            <a:r>
              <a:rPr lang="en-US" dirty="0" smtClean="0"/>
              <a:t>100</a:t>
            </a:r>
          </a:p>
          <a:p>
            <a:r>
              <a:rPr lang="en-US" i="1" dirty="0" smtClean="0"/>
              <a:t>𝞼</a:t>
            </a:r>
            <a:r>
              <a:rPr lang="en-US" dirty="0" smtClean="0"/>
              <a:t> </a:t>
            </a:r>
            <a:r>
              <a:rPr lang="en-US" dirty="0"/>
              <a:t>= </a:t>
            </a:r>
            <a:r>
              <a:rPr lang="en-US" dirty="0" smtClean="0"/>
              <a:t>15</a:t>
            </a:r>
          </a:p>
          <a:p>
            <a:pPr marL="0" indent="0">
              <a:buNone/>
            </a:pPr>
            <a:r>
              <a:rPr lang="en-US" dirty="0" smtClean="0"/>
              <a:t>A general formula for any test statistic about some generic parameter, θ:</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r>
              <a:rPr lang="en-US" dirty="0" smtClean="0"/>
              <a:t>?What are these values? </a:t>
            </a:r>
            <a:endParaRPr lang="en-US" dirty="0"/>
          </a:p>
        </p:txBody>
      </p:sp>
      <p:pic>
        <p:nvPicPr>
          <p:cNvPr id="6" name="Picture 5"/>
          <p:cNvPicPr>
            <a:picLocks noChangeAspect="1"/>
          </p:cNvPicPr>
          <p:nvPr/>
        </p:nvPicPr>
        <p:blipFill>
          <a:blip r:embed="rId3"/>
          <a:stretch>
            <a:fillRect/>
          </a:stretch>
        </p:blipFill>
        <p:spPr>
          <a:xfrm>
            <a:off x="9354880" y="4876800"/>
            <a:ext cx="1313121" cy="1981200"/>
          </a:xfrm>
          <a:prstGeom prst="rect">
            <a:avLst/>
          </a:prstGeom>
        </p:spPr>
      </p:pic>
      <p:pic>
        <p:nvPicPr>
          <p:cNvPr id="8" name="Picture 7"/>
          <p:cNvPicPr>
            <a:picLocks noChangeAspect="1"/>
          </p:cNvPicPr>
          <p:nvPr/>
        </p:nvPicPr>
        <p:blipFill>
          <a:blip r:embed="rId4"/>
          <a:stretch>
            <a:fillRect/>
          </a:stretch>
        </p:blipFill>
        <p:spPr>
          <a:xfrm>
            <a:off x="4421530" y="3587712"/>
            <a:ext cx="1219200" cy="1193800"/>
          </a:xfrm>
          <a:prstGeom prst="rect">
            <a:avLst/>
          </a:prstGeom>
        </p:spPr>
      </p:pic>
    </p:spTree>
    <p:extLst>
      <p:ext uri="{BB962C8B-B14F-4D97-AF65-F5344CB8AC3E}">
        <p14:creationId xmlns:p14="http://schemas.microsoft.com/office/powerpoint/2010/main" val="7785071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431800"/>
            <a:ext cx="9144000" cy="1206090"/>
          </a:xfrm>
        </p:spPr>
        <p:txBody>
          <a:bodyPr/>
          <a:lstStyle/>
          <a:p>
            <a:pPr marL="0" indent="0" algn="ctr">
              <a:buNone/>
            </a:pPr>
            <a:r>
              <a:rPr lang="en-US" dirty="0" smtClean="0"/>
              <a:t>Let’s pretend we live in a crazy 1960’s world, and NASA interns calculated just the sample mean and not the standard deviation before they “lost” the data. Luckily, we know µ </a:t>
            </a:r>
            <a:r>
              <a:rPr lang="en-US" i="1" dirty="0" smtClean="0"/>
              <a:t>and</a:t>
            </a:r>
            <a:r>
              <a:rPr lang="en-US" dirty="0" smtClean="0"/>
              <a:t> 𝞼.</a:t>
            </a:r>
          </a:p>
        </p:txBody>
      </p:sp>
      <p:sp>
        <p:nvSpPr>
          <p:cNvPr id="6" name="TextBox 5"/>
          <p:cNvSpPr txBox="1"/>
          <p:nvPr/>
        </p:nvSpPr>
        <p:spPr>
          <a:xfrm>
            <a:off x="1524000" y="4908353"/>
            <a:ext cx="9144000" cy="1200329"/>
          </a:xfrm>
          <a:prstGeom prst="rect">
            <a:avLst/>
          </a:prstGeom>
          <a:noFill/>
        </p:spPr>
        <p:txBody>
          <a:bodyPr wrap="square" rtlCol="0">
            <a:spAutoFit/>
          </a:bodyPr>
          <a:lstStyle/>
          <a:p>
            <a:pPr algn="ctr"/>
            <a:r>
              <a:rPr lang="en-US" sz="3600" dirty="0">
                <a:latin typeface="Porter Sans Block"/>
                <a:cs typeface="Porter Sans Block"/>
              </a:rPr>
              <a:t>What is the NULL distribution of this test statistic?</a:t>
            </a:r>
          </a:p>
        </p:txBody>
      </p:sp>
    </p:spTree>
    <p:extLst>
      <p:ext uri="{BB962C8B-B14F-4D97-AF65-F5344CB8AC3E}">
        <p14:creationId xmlns:p14="http://schemas.microsoft.com/office/powerpoint/2010/main" val="1676232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Remember, statistics</a:t>
            </a:r>
            <a:r>
              <a:rPr lang="is-IS" dirty="0" smtClean="0"/>
              <a:t>…</a:t>
            </a:r>
            <a:endParaRPr lang="en-US" dirty="0"/>
          </a:p>
        </p:txBody>
      </p:sp>
      <p:sp>
        <p:nvSpPr>
          <p:cNvPr id="4" name="Content Placeholder 3"/>
          <p:cNvSpPr>
            <a:spLocks noGrp="1"/>
          </p:cNvSpPr>
          <p:nvPr>
            <p:ph idx="1"/>
          </p:nvPr>
        </p:nvSpPr>
        <p:spPr/>
        <p:txBody>
          <a:bodyPr>
            <a:normAutofit/>
          </a:bodyPr>
          <a:lstStyle/>
          <a:p>
            <a:r>
              <a:rPr lang="en-US" dirty="0" smtClean="0"/>
              <a:t>2 </a:t>
            </a:r>
            <a:r>
              <a:rPr lang="en-US" dirty="0"/>
              <a:t>main reasons we love </a:t>
            </a:r>
            <a:r>
              <a:rPr lang="en-US" dirty="0" smtClean="0"/>
              <a:t>them:</a:t>
            </a:r>
            <a:endParaRPr lang="en-US" dirty="0"/>
          </a:p>
          <a:p>
            <a:pPr lvl="1"/>
            <a:r>
              <a:rPr lang="en-US" dirty="0"/>
              <a:t>S</a:t>
            </a:r>
            <a:r>
              <a:rPr lang="en-US" dirty="0" smtClean="0"/>
              <a:t>ometimes </a:t>
            </a:r>
            <a:r>
              <a:rPr lang="en-US" dirty="0"/>
              <a:t>they are </a:t>
            </a:r>
            <a:r>
              <a:rPr lang="en-US" b="1" dirty="0">
                <a:solidFill>
                  <a:srgbClr val="FF0000"/>
                </a:solidFill>
                <a:latin typeface="Lobster Two"/>
                <a:cs typeface="Lobster Two"/>
              </a:rPr>
              <a:t>estimators</a:t>
            </a:r>
            <a:r>
              <a:rPr lang="en-US" b="1" dirty="0"/>
              <a:t> </a:t>
            </a:r>
            <a:r>
              <a:rPr lang="en-US" dirty="0"/>
              <a:t>for </a:t>
            </a:r>
            <a:r>
              <a:rPr lang="en-US" dirty="0" smtClean="0"/>
              <a:t>population parameters </a:t>
            </a:r>
            <a:r>
              <a:rPr lang="en-US" dirty="0"/>
              <a:t>we care </a:t>
            </a:r>
            <a:r>
              <a:rPr lang="en-US" dirty="0" smtClean="0"/>
              <a:t>about</a:t>
            </a:r>
            <a:endParaRPr lang="en-US" dirty="0"/>
          </a:p>
          <a:p>
            <a:pPr lvl="1"/>
            <a:r>
              <a:rPr lang="en-US" dirty="0"/>
              <a:t>S</a:t>
            </a:r>
            <a:r>
              <a:rPr lang="en-US" dirty="0" smtClean="0"/>
              <a:t>ometimes </a:t>
            </a:r>
            <a:r>
              <a:rPr lang="en-US" dirty="0"/>
              <a:t>they are </a:t>
            </a:r>
            <a:r>
              <a:rPr lang="en-US" b="1" dirty="0">
                <a:solidFill>
                  <a:srgbClr val="FF0000"/>
                </a:solidFill>
                <a:latin typeface="Lobster Two"/>
                <a:cs typeface="Lobster Two"/>
              </a:rPr>
              <a:t>test statistics</a:t>
            </a:r>
            <a:r>
              <a:rPr lang="en-US" dirty="0"/>
              <a:t>, i.e. the basis for a hypothesis test </a:t>
            </a:r>
            <a:endParaRPr lang="en-US" dirty="0" smtClean="0"/>
          </a:p>
          <a:p>
            <a:pPr lvl="1"/>
            <a:endParaRPr lang="en-US" dirty="0"/>
          </a:p>
        </p:txBody>
      </p:sp>
      <p:pic>
        <p:nvPicPr>
          <p:cNvPr id="3" name="Picture 2"/>
          <p:cNvPicPr>
            <a:picLocks noChangeAspect="1"/>
          </p:cNvPicPr>
          <p:nvPr/>
        </p:nvPicPr>
        <p:blipFill>
          <a:blip r:embed="rId3"/>
          <a:stretch>
            <a:fillRect/>
          </a:stretch>
        </p:blipFill>
        <p:spPr>
          <a:xfrm>
            <a:off x="8394701" y="5556536"/>
            <a:ext cx="2273299" cy="1301464"/>
          </a:xfrm>
          <a:prstGeom prst="rect">
            <a:avLst/>
          </a:prstGeom>
        </p:spPr>
      </p:pic>
    </p:spTree>
    <p:extLst>
      <p:ext uri="{BB962C8B-B14F-4D97-AF65-F5344CB8AC3E}">
        <p14:creationId xmlns:p14="http://schemas.microsoft.com/office/powerpoint/2010/main" val="142448663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0" y="482601"/>
            <a:ext cx="9144000" cy="4079875"/>
          </a:xfrm>
        </p:spPr>
        <p:txBody>
          <a:bodyPr anchor="t" anchorCtr="1">
            <a:normAutofit fontScale="90000"/>
          </a:bodyPr>
          <a:lstStyle/>
          <a:p>
            <a:r>
              <a:rPr lang="en-US" sz="2400" b="1" cap="none" dirty="0">
                <a:solidFill>
                  <a:schemeClr val="bg1"/>
                </a:solidFill>
              </a:rPr>
              <a:t>Before we even look at the data:</a:t>
            </a:r>
            <a:br>
              <a:rPr lang="en-US" sz="2400" b="1" cap="none" dirty="0">
                <a:solidFill>
                  <a:schemeClr val="bg1"/>
                </a:solidFill>
              </a:rPr>
            </a:br>
            <a:r>
              <a:rPr lang="en-US" sz="2400" cap="none" dirty="0">
                <a:solidFill>
                  <a:schemeClr val="bg1"/>
                </a:solidFill>
              </a:rPr>
              <a:t>What is the mean and standard deviation (the “standard error”) of the null distribution?</a:t>
            </a:r>
            <a:br>
              <a:rPr lang="en-US" sz="2400" cap="none" dirty="0">
                <a:solidFill>
                  <a:schemeClr val="bg1"/>
                </a:solidFill>
              </a:rPr>
            </a:br>
            <a:r>
              <a:rPr lang="en-US" sz="2400" cap="none" dirty="0">
                <a:solidFill>
                  <a:schemeClr val="bg1"/>
                </a:solidFill>
              </a:rPr>
              <a:t/>
            </a:r>
            <a:br>
              <a:rPr lang="en-US" sz="2400" cap="none" dirty="0">
                <a:solidFill>
                  <a:schemeClr val="bg1"/>
                </a:solidFill>
              </a:rPr>
            </a:br>
            <a:r>
              <a:rPr lang="en-US" sz="2400" cap="none" dirty="0">
                <a:solidFill>
                  <a:schemeClr val="bg1"/>
                </a:solidFill>
              </a:rPr>
              <a:t>What shall we assume this distribution looks like? </a:t>
            </a:r>
            <a:r>
              <a:rPr lang="en-US" sz="2400" cap="none" dirty="0">
                <a:solidFill>
                  <a:srgbClr val="66A7B9"/>
                </a:solidFill>
              </a:rPr>
              <a:t>Draw it!</a:t>
            </a:r>
            <a:br>
              <a:rPr lang="en-US" sz="2400" cap="none" dirty="0">
                <a:solidFill>
                  <a:srgbClr val="66A7B9"/>
                </a:solidFill>
              </a:rPr>
            </a:br>
            <a:r>
              <a:rPr lang="en-US" sz="2400" cap="none" dirty="0">
                <a:solidFill>
                  <a:schemeClr val="bg1"/>
                </a:solidFill>
              </a:rPr>
              <a:t/>
            </a:r>
            <a:br>
              <a:rPr lang="en-US" sz="2400" cap="none" dirty="0">
                <a:solidFill>
                  <a:schemeClr val="bg1"/>
                </a:solidFill>
              </a:rPr>
            </a:br>
            <a:r>
              <a:rPr lang="en-US" sz="2400" cap="none" dirty="0">
                <a:solidFill>
                  <a:schemeClr val="bg1"/>
                </a:solidFill>
              </a:rPr>
              <a:t>Let 𝝰 = .05, 1- tailed:  </a:t>
            </a:r>
            <a:r>
              <a:rPr lang="en-US" sz="2400" cap="none" dirty="0" smtClean="0">
                <a:solidFill>
                  <a:schemeClr val="bg1"/>
                </a:solidFill>
              </a:rPr>
              <a:t>What </a:t>
            </a:r>
            <a:r>
              <a:rPr lang="en-US" sz="2400" cap="none" dirty="0">
                <a:solidFill>
                  <a:schemeClr val="bg1"/>
                </a:solidFill>
              </a:rPr>
              <a:t>value does our sample mean need to “beat” in order for us to conclude that it is higher than the population mean (given random variation present in our sample)? </a:t>
            </a:r>
            <a:r>
              <a:rPr lang="en-US" sz="2400" cap="none" dirty="0">
                <a:solidFill>
                  <a:srgbClr val="66A7B9"/>
                </a:solidFill>
              </a:rPr>
              <a:t>Draw this! </a:t>
            </a:r>
            <a:r>
              <a:rPr lang="en-US" sz="2400" cap="none" dirty="0" smtClean="0">
                <a:solidFill>
                  <a:srgbClr val="66A7B9"/>
                </a:solidFill>
              </a:rPr>
              <a:t/>
            </a:r>
            <a:br>
              <a:rPr lang="en-US" sz="2400" cap="none" dirty="0" smtClean="0">
                <a:solidFill>
                  <a:srgbClr val="66A7B9"/>
                </a:solidFill>
              </a:rPr>
            </a:br>
            <a:r>
              <a:rPr lang="en-US" sz="2400" cap="none" dirty="0" smtClean="0">
                <a:solidFill>
                  <a:srgbClr val="66A7B9"/>
                </a:solidFill>
              </a:rPr>
              <a:t/>
            </a:r>
            <a:br>
              <a:rPr lang="en-US" sz="2400" cap="none" dirty="0" smtClean="0">
                <a:solidFill>
                  <a:srgbClr val="66A7B9"/>
                </a:solidFill>
              </a:rPr>
            </a:br>
            <a:r>
              <a:rPr lang="en-US" sz="2400" cap="none" dirty="0" smtClean="0">
                <a:solidFill>
                  <a:schemeClr val="bg1"/>
                </a:solidFill>
              </a:rPr>
              <a:t>What </a:t>
            </a:r>
            <a:r>
              <a:rPr lang="en-US" sz="2400" cap="none" dirty="0">
                <a:solidFill>
                  <a:schemeClr val="bg1"/>
                </a:solidFill>
              </a:rPr>
              <a:t>would you conclude if our sample mean is 104? What if it is 108?</a:t>
            </a:r>
          </a:p>
        </p:txBody>
      </p:sp>
      <p:sp>
        <p:nvSpPr>
          <p:cNvPr id="3" name="Text Placeholder 2"/>
          <p:cNvSpPr>
            <a:spLocks noGrp="1"/>
          </p:cNvSpPr>
          <p:nvPr>
            <p:ph type="body" idx="1"/>
          </p:nvPr>
        </p:nvSpPr>
        <p:spPr/>
        <p:txBody>
          <a:bodyPr>
            <a:noAutofit/>
          </a:bodyPr>
          <a:lstStyle/>
          <a:p>
            <a:r>
              <a:rPr lang="en-US" sz="6000" dirty="0">
                <a:solidFill>
                  <a:srgbClr val="66A7B9"/>
                </a:solidFill>
                <a:latin typeface="Porter Sans Block"/>
                <a:cs typeface="Porter Sans Block"/>
              </a:rPr>
              <a:t>Your Turn</a:t>
            </a:r>
          </a:p>
        </p:txBody>
      </p:sp>
    </p:spTree>
    <p:extLst>
      <p:ext uri="{BB962C8B-B14F-4D97-AF65-F5344CB8AC3E}">
        <p14:creationId xmlns:p14="http://schemas.microsoft.com/office/powerpoint/2010/main" val="40566299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null distribution for the z-statistic (normal)</a:t>
            </a:r>
            <a:endParaRPr lang="en-US" dirty="0"/>
          </a:p>
        </p:txBody>
      </p:sp>
      <p:pic>
        <p:nvPicPr>
          <p:cNvPr id="4" name="Content Placeholder 3" descr="upper_tail_iq-1.png"/>
          <p:cNvPicPr>
            <a:picLocks noGrp="1" noChangeAspect="1"/>
          </p:cNvPicPr>
          <p:nvPr>
            <p:ph idx="1"/>
          </p:nvPr>
        </p:nvPicPr>
        <p:blipFill>
          <a:blip r:embed="rId2">
            <a:extLst>
              <a:ext uri="{28A0092B-C50C-407E-A947-70E740481C1C}">
                <a14:useLocalDpi xmlns:a14="http://schemas.microsoft.com/office/drawing/2010/main" val="0"/>
              </a:ext>
            </a:extLst>
          </a:blip>
          <a:srcRect l="-10268" r="-10268"/>
          <a:stretch>
            <a:fillRect/>
          </a:stretch>
        </p:blipFill>
        <p:spPr>
          <a:xfrm>
            <a:off x="0" y="1567543"/>
            <a:ext cx="10972800" cy="4876800"/>
          </a:xfrm>
        </p:spPr>
      </p:pic>
      <p:pic>
        <p:nvPicPr>
          <p:cNvPr id="5" name="Picture 4"/>
          <p:cNvPicPr>
            <a:picLocks noChangeAspect="1"/>
          </p:cNvPicPr>
          <p:nvPr/>
        </p:nvPicPr>
        <p:blipFill>
          <a:blip r:embed="rId3"/>
          <a:stretch>
            <a:fillRect/>
          </a:stretch>
        </p:blipFill>
        <p:spPr>
          <a:xfrm>
            <a:off x="9354880" y="4876800"/>
            <a:ext cx="1313121" cy="1981200"/>
          </a:xfrm>
          <a:prstGeom prst="rect">
            <a:avLst/>
          </a:prstGeom>
        </p:spPr>
      </p:pic>
    </p:spTree>
    <p:extLst>
      <p:ext uri="{BB962C8B-B14F-4D97-AF65-F5344CB8AC3E}">
        <p14:creationId xmlns:p14="http://schemas.microsoft.com/office/powerpoint/2010/main" val="88680300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 (non-directional) alternative hypothesis</a:t>
            </a:r>
            <a:endParaRPr lang="en-US" dirty="0"/>
          </a:p>
        </p:txBody>
      </p:sp>
      <p:sp>
        <p:nvSpPr>
          <p:cNvPr id="3" name="Content Placeholder 2"/>
          <p:cNvSpPr>
            <a:spLocks noGrp="1"/>
          </p:cNvSpPr>
          <p:nvPr>
            <p:ph idx="1"/>
          </p:nvPr>
        </p:nvSpPr>
        <p:spPr/>
        <p:txBody>
          <a:bodyPr>
            <a:normAutofit/>
          </a:bodyPr>
          <a:lstStyle/>
          <a:p>
            <a:r>
              <a:rPr lang="en-US" dirty="0"/>
              <a:t>H</a:t>
            </a:r>
            <a:r>
              <a:rPr lang="en-US" baseline="-25000" dirty="0"/>
              <a:t>0</a:t>
            </a:r>
            <a:r>
              <a:rPr lang="en-US" dirty="0"/>
              <a:t>: </a:t>
            </a:r>
          </a:p>
          <a:p>
            <a:pPr marL="0" indent="0" algn="ctr">
              <a:buNone/>
            </a:pPr>
            <a:r>
              <a:rPr lang="en-US" dirty="0" smtClean="0"/>
              <a:t>IQ scores for AA will not differ from population;</a:t>
            </a:r>
          </a:p>
          <a:p>
            <a:endParaRPr lang="en-US" dirty="0" smtClean="0"/>
          </a:p>
          <a:p>
            <a:endParaRPr lang="en-US" dirty="0"/>
          </a:p>
          <a:p>
            <a:endParaRPr lang="en-US" dirty="0" smtClean="0"/>
          </a:p>
          <a:p>
            <a:endParaRPr lang="en-US" dirty="0"/>
          </a:p>
          <a:p>
            <a:r>
              <a:rPr lang="en-US" dirty="0" smtClean="0"/>
              <a:t>H</a:t>
            </a:r>
            <a:r>
              <a:rPr lang="en-US" baseline="-25000" dirty="0" smtClean="0"/>
              <a:t>1</a:t>
            </a:r>
            <a:r>
              <a:rPr lang="en-US" dirty="0" smtClean="0"/>
              <a:t>:</a:t>
            </a:r>
          </a:p>
          <a:p>
            <a:pPr marL="0" indent="0" algn="ctr">
              <a:buNone/>
            </a:pPr>
            <a:r>
              <a:rPr lang="en-US" dirty="0" smtClean="0"/>
              <a:t>IQ scores for AA will be different from population;</a:t>
            </a:r>
          </a:p>
          <a:p>
            <a:pPr lvl="1"/>
            <a:endParaRPr lang="en-US" dirty="0"/>
          </a:p>
        </p:txBody>
      </p:sp>
      <p:pic>
        <p:nvPicPr>
          <p:cNvPr id="5" name="Picture 4"/>
          <p:cNvPicPr>
            <a:picLocks noChangeAspect="1"/>
          </p:cNvPicPr>
          <p:nvPr/>
        </p:nvPicPr>
        <p:blipFill>
          <a:blip r:embed="rId2"/>
          <a:stretch>
            <a:fillRect/>
          </a:stretch>
        </p:blipFill>
        <p:spPr>
          <a:xfrm>
            <a:off x="9354880" y="4876800"/>
            <a:ext cx="1313121" cy="1981200"/>
          </a:xfrm>
          <a:prstGeom prst="rect">
            <a:avLst/>
          </a:prstGeom>
        </p:spPr>
      </p:pic>
      <p:pic>
        <p:nvPicPr>
          <p:cNvPr id="4" name="Picture 3"/>
          <p:cNvPicPr>
            <a:picLocks noChangeAspect="1"/>
          </p:cNvPicPr>
          <p:nvPr/>
        </p:nvPicPr>
        <p:blipFill>
          <a:blip r:embed="rId3"/>
          <a:stretch>
            <a:fillRect/>
          </a:stretch>
        </p:blipFill>
        <p:spPr>
          <a:xfrm>
            <a:off x="4495800" y="2646438"/>
            <a:ext cx="2463800" cy="1290562"/>
          </a:xfrm>
          <a:prstGeom prst="rect">
            <a:avLst/>
          </a:prstGeom>
        </p:spPr>
      </p:pic>
      <p:pic>
        <p:nvPicPr>
          <p:cNvPr id="6" name="Picture 5"/>
          <p:cNvPicPr>
            <a:picLocks noChangeAspect="1"/>
          </p:cNvPicPr>
          <p:nvPr/>
        </p:nvPicPr>
        <p:blipFill>
          <a:blip r:embed="rId4"/>
          <a:stretch>
            <a:fillRect/>
          </a:stretch>
        </p:blipFill>
        <p:spPr>
          <a:xfrm>
            <a:off x="4660900" y="5245202"/>
            <a:ext cx="2298700" cy="1295299"/>
          </a:xfrm>
          <a:prstGeom prst="rect">
            <a:avLst/>
          </a:prstGeom>
        </p:spPr>
      </p:pic>
    </p:spTree>
    <p:extLst>
      <p:ext uri="{BB962C8B-B14F-4D97-AF65-F5344CB8AC3E}">
        <p14:creationId xmlns:p14="http://schemas.microsoft.com/office/powerpoint/2010/main" val="14640183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alpha val="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0" y="482601"/>
            <a:ext cx="9144000" cy="4079875"/>
          </a:xfrm>
        </p:spPr>
        <p:txBody>
          <a:bodyPr anchor="t" anchorCtr="1">
            <a:normAutofit fontScale="90000"/>
          </a:bodyPr>
          <a:lstStyle/>
          <a:p>
            <a:r>
              <a:rPr lang="en-US" sz="2400" b="1" cap="none" dirty="0">
                <a:solidFill>
                  <a:schemeClr val="bg1"/>
                </a:solidFill>
              </a:rPr>
              <a:t>Before we even look at the data:</a:t>
            </a:r>
            <a:br>
              <a:rPr lang="en-US" sz="2400" b="1" cap="none" dirty="0">
                <a:solidFill>
                  <a:schemeClr val="bg1"/>
                </a:solidFill>
              </a:rPr>
            </a:br>
            <a:r>
              <a:rPr lang="en-US" sz="2400" cap="none" dirty="0">
                <a:solidFill>
                  <a:schemeClr val="bg1"/>
                </a:solidFill>
              </a:rPr>
              <a:t>What is the mean and standard deviation (the “standard error”) of the null distribution?</a:t>
            </a:r>
            <a:br>
              <a:rPr lang="en-US" sz="2400" cap="none" dirty="0">
                <a:solidFill>
                  <a:schemeClr val="bg1"/>
                </a:solidFill>
              </a:rPr>
            </a:br>
            <a:r>
              <a:rPr lang="en-US" sz="2400" cap="none" dirty="0">
                <a:solidFill>
                  <a:schemeClr val="bg1"/>
                </a:solidFill>
              </a:rPr>
              <a:t/>
            </a:r>
            <a:br>
              <a:rPr lang="en-US" sz="2400" cap="none" dirty="0">
                <a:solidFill>
                  <a:schemeClr val="bg1"/>
                </a:solidFill>
              </a:rPr>
            </a:br>
            <a:r>
              <a:rPr lang="en-US" sz="2400" cap="none" dirty="0">
                <a:solidFill>
                  <a:schemeClr val="bg1"/>
                </a:solidFill>
              </a:rPr>
              <a:t>What shall we assume this distribution looks like? </a:t>
            </a:r>
            <a:r>
              <a:rPr lang="en-US" sz="2400" cap="none" dirty="0">
                <a:solidFill>
                  <a:srgbClr val="66A7B9"/>
                </a:solidFill>
              </a:rPr>
              <a:t>Draw it!</a:t>
            </a:r>
            <a:br>
              <a:rPr lang="en-US" sz="2400" cap="none" dirty="0">
                <a:solidFill>
                  <a:srgbClr val="66A7B9"/>
                </a:solidFill>
              </a:rPr>
            </a:br>
            <a:r>
              <a:rPr lang="en-US" sz="2400" cap="none" dirty="0">
                <a:solidFill>
                  <a:schemeClr val="bg1"/>
                </a:solidFill>
              </a:rPr>
              <a:t/>
            </a:r>
            <a:br>
              <a:rPr lang="en-US" sz="2400" cap="none" dirty="0">
                <a:solidFill>
                  <a:schemeClr val="bg1"/>
                </a:solidFill>
              </a:rPr>
            </a:br>
            <a:r>
              <a:rPr lang="en-US" sz="2400" cap="none" dirty="0">
                <a:solidFill>
                  <a:schemeClr val="bg1"/>
                </a:solidFill>
              </a:rPr>
              <a:t>Let 𝝰 = .05, 2- tailed:  What value does our sample mean need to “beat” in order for us to conclude that it is different than the population mean (given random variation present in our sample)? </a:t>
            </a:r>
            <a:r>
              <a:rPr lang="en-US" sz="2400" cap="none" dirty="0">
                <a:solidFill>
                  <a:srgbClr val="66A7B9"/>
                </a:solidFill>
              </a:rPr>
              <a:t>Draw this!  </a:t>
            </a:r>
            <a:r>
              <a:rPr lang="en-US" sz="2400" cap="none" dirty="0" smtClean="0">
                <a:solidFill>
                  <a:srgbClr val="66A7B9"/>
                </a:solidFill>
              </a:rPr>
              <a:t/>
            </a:r>
            <a:br>
              <a:rPr lang="en-US" sz="2400" cap="none" dirty="0" smtClean="0">
                <a:solidFill>
                  <a:srgbClr val="66A7B9"/>
                </a:solidFill>
              </a:rPr>
            </a:br>
            <a:r>
              <a:rPr lang="en-US" sz="2400" cap="none" dirty="0">
                <a:solidFill>
                  <a:srgbClr val="66A7B9"/>
                </a:solidFill>
              </a:rPr>
              <a:t/>
            </a:r>
            <a:br>
              <a:rPr lang="en-US" sz="2400" cap="none" dirty="0">
                <a:solidFill>
                  <a:srgbClr val="66A7B9"/>
                </a:solidFill>
              </a:rPr>
            </a:br>
            <a:r>
              <a:rPr lang="en-US" sz="2400" cap="none" dirty="0" smtClean="0">
                <a:solidFill>
                  <a:schemeClr val="bg1"/>
                </a:solidFill>
              </a:rPr>
              <a:t>What </a:t>
            </a:r>
            <a:r>
              <a:rPr lang="en-US" sz="2400" cap="none" dirty="0">
                <a:solidFill>
                  <a:schemeClr val="bg1"/>
                </a:solidFill>
              </a:rPr>
              <a:t>would you conclude if our sample mean is 105?</a:t>
            </a:r>
          </a:p>
        </p:txBody>
      </p:sp>
      <p:sp>
        <p:nvSpPr>
          <p:cNvPr id="3" name="Text Placeholder 2"/>
          <p:cNvSpPr>
            <a:spLocks noGrp="1"/>
          </p:cNvSpPr>
          <p:nvPr>
            <p:ph type="body" idx="1"/>
          </p:nvPr>
        </p:nvSpPr>
        <p:spPr/>
        <p:txBody>
          <a:bodyPr>
            <a:noAutofit/>
          </a:bodyPr>
          <a:lstStyle/>
          <a:p>
            <a:r>
              <a:rPr lang="en-US" sz="6000" dirty="0">
                <a:solidFill>
                  <a:srgbClr val="66A7B9"/>
                </a:solidFill>
                <a:latin typeface="Porter Sans Block"/>
                <a:cs typeface="Porter Sans Block"/>
              </a:rPr>
              <a:t>Your Turn</a:t>
            </a:r>
          </a:p>
        </p:txBody>
      </p:sp>
    </p:spTree>
    <p:extLst>
      <p:ext uri="{BB962C8B-B14F-4D97-AF65-F5344CB8AC3E}">
        <p14:creationId xmlns:p14="http://schemas.microsoft.com/office/powerpoint/2010/main" val="35858543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null distribution for the z-statistic (normal)</a:t>
            </a:r>
            <a:endParaRPr lang="en-US" dirty="0"/>
          </a:p>
        </p:txBody>
      </p:sp>
      <p:pic>
        <p:nvPicPr>
          <p:cNvPr id="4" name="Content Placeholder 3" descr="two_tail_iq-1.png"/>
          <p:cNvPicPr>
            <a:picLocks noGrp="1" noChangeAspect="1"/>
          </p:cNvPicPr>
          <p:nvPr>
            <p:ph idx="1"/>
          </p:nvPr>
        </p:nvPicPr>
        <p:blipFill>
          <a:blip r:embed="rId2">
            <a:extLst>
              <a:ext uri="{28A0092B-C50C-407E-A947-70E740481C1C}">
                <a14:useLocalDpi xmlns:a14="http://schemas.microsoft.com/office/drawing/2010/main" val="0"/>
              </a:ext>
            </a:extLst>
          </a:blip>
          <a:srcRect l="-10268" r="-10268"/>
          <a:stretch>
            <a:fillRect/>
          </a:stretch>
        </p:blipFill>
        <p:spPr>
          <a:xfrm>
            <a:off x="43542" y="1600200"/>
            <a:ext cx="10972800" cy="4876800"/>
          </a:xfrm>
        </p:spPr>
      </p:pic>
      <p:pic>
        <p:nvPicPr>
          <p:cNvPr id="5" name="Picture 4"/>
          <p:cNvPicPr>
            <a:picLocks noChangeAspect="1"/>
          </p:cNvPicPr>
          <p:nvPr/>
        </p:nvPicPr>
        <p:blipFill>
          <a:blip r:embed="rId3"/>
          <a:stretch>
            <a:fillRect/>
          </a:stretch>
        </p:blipFill>
        <p:spPr>
          <a:xfrm>
            <a:off x="9354880" y="4876800"/>
            <a:ext cx="1313121" cy="1981200"/>
          </a:xfrm>
          <a:prstGeom prst="rect">
            <a:avLst/>
          </a:prstGeom>
        </p:spPr>
      </p:pic>
    </p:spTree>
    <p:extLst>
      <p:ext uri="{BB962C8B-B14F-4D97-AF65-F5344CB8AC3E}">
        <p14:creationId xmlns:p14="http://schemas.microsoft.com/office/powerpoint/2010/main" val="261519450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alternative hypothesis</a:t>
            </a:r>
            <a:endParaRPr lang="en-US" dirty="0"/>
          </a:p>
        </p:txBody>
      </p:sp>
      <p:sp>
        <p:nvSpPr>
          <p:cNvPr id="6" name="Text Placeholder 5"/>
          <p:cNvSpPr>
            <a:spLocks noGrp="1"/>
          </p:cNvSpPr>
          <p:nvPr>
            <p:ph type="body" idx="1"/>
          </p:nvPr>
        </p:nvSpPr>
        <p:spPr/>
        <p:txBody>
          <a:bodyPr/>
          <a:lstStyle/>
          <a:p>
            <a:r>
              <a:rPr lang="en-US" dirty="0" smtClean="0"/>
              <a:t>Directional H</a:t>
            </a:r>
            <a:r>
              <a:rPr lang="en-US" baseline="-25000" dirty="0" smtClean="0"/>
              <a:t>1</a:t>
            </a:r>
            <a:endParaRPr lang="en-US" dirty="0"/>
          </a:p>
        </p:txBody>
      </p:sp>
      <p:pic>
        <p:nvPicPr>
          <p:cNvPr id="10" name="Content Placeholder 9" descr="upper_tail_iq-1.png"/>
          <p:cNvPicPr>
            <a:picLocks noGrp="1" noChangeAspect="1"/>
          </p:cNvPicPr>
          <p:nvPr>
            <p:ph sz="half" idx="2"/>
          </p:nvPr>
        </p:nvPicPr>
        <p:blipFill>
          <a:blip r:embed="rId3" cstate="print">
            <a:extLst>
              <a:ext uri="{28A0092B-C50C-407E-A947-70E740481C1C}">
                <a14:useLocalDpi xmlns:a14="http://schemas.microsoft.com/office/drawing/2010/main" val="0"/>
              </a:ext>
            </a:extLst>
          </a:blip>
          <a:srcRect t="-20345" b="-20345"/>
          <a:stretch>
            <a:fillRect/>
          </a:stretch>
        </p:blipFill>
        <p:spPr>
          <a:xfrm>
            <a:off x="-28784" y="2316162"/>
            <a:ext cx="6066120" cy="4572000"/>
          </a:xfrm>
        </p:spPr>
      </p:pic>
      <p:sp>
        <p:nvSpPr>
          <p:cNvPr id="7" name="Text Placeholder 6"/>
          <p:cNvSpPr>
            <a:spLocks noGrp="1"/>
          </p:cNvSpPr>
          <p:nvPr>
            <p:ph type="body" sz="quarter" idx="3"/>
          </p:nvPr>
        </p:nvSpPr>
        <p:spPr/>
        <p:txBody>
          <a:bodyPr/>
          <a:lstStyle/>
          <a:p>
            <a:r>
              <a:rPr lang="en-US" dirty="0" smtClean="0">
                <a:latin typeface="Gill Sans"/>
                <a:cs typeface="Gill Sans"/>
              </a:rPr>
              <a:t>Non-directional H</a:t>
            </a:r>
            <a:r>
              <a:rPr lang="en-US" baseline="-25000" dirty="0" smtClean="0">
                <a:latin typeface="Gill Sans"/>
                <a:cs typeface="Gill Sans"/>
              </a:rPr>
              <a:t>1</a:t>
            </a:r>
            <a:endParaRPr lang="en-US" dirty="0">
              <a:latin typeface="Gill Sans"/>
              <a:cs typeface="Gill Sans"/>
            </a:endParaRPr>
          </a:p>
        </p:txBody>
      </p:sp>
      <p:pic>
        <p:nvPicPr>
          <p:cNvPr id="9" name="Content Placeholder 8" descr="two_tail_iq-1.png"/>
          <p:cNvPicPr>
            <a:picLocks noGrp="1" noChangeAspect="1"/>
          </p:cNvPicPr>
          <p:nvPr>
            <p:ph sz="quarter" idx="4"/>
          </p:nvPr>
        </p:nvPicPr>
        <p:blipFill>
          <a:blip r:embed="rId4" cstate="print">
            <a:extLst>
              <a:ext uri="{28A0092B-C50C-407E-A947-70E740481C1C}">
                <a14:useLocalDpi xmlns:a14="http://schemas.microsoft.com/office/drawing/2010/main" val="0"/>
              </a:ext>
            </a:extLst>
          </a:blip>
          <a:srcRect t="-20345" b="-20345"/>
          <a:stretch>
            <a:fillRect/>
          </a:stretch>
        </p:blipFill>
        <p:spPr>
          <a:xfrm>
            <a:off x="6198324" y="2321443"/>
            <a:ext cx="6066120" cy="4572000"/>
          </a:xfrm>
        </p:spPr>
      </p:pic>
      <p:sp>
        <p:nvSpPr>
          <p:cNvPr id="4" name="Rounded Rectangular Callout 3"/>
          <p:cNvSpPr/>
          <p:nvPr/>
        </p:nvSpPr>
        <p:spPr>
          <a:xfrm>
            <a:off x="3737593" y="3597441"/>
            <a:ext cx="2060398" cy="552115"/>
          </a:xfrm>
          <a:prstGeom prst="wedgeRoundRectCallout">
            <a:avLst>
              <a:gd name="adj1" fmla="val 3172"/>
              <a:gd name="adj2" fmla="val 223491"/>
              <a:gd name="adj3" fmla="val 16667"/>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algn="ctr"/>
            <a:r>
              <a:rPr lang="en-US" sz="2800" b="1" dirty="0">
                <a:latin typeface="Lobster Two"/>
                <a:cs typeface="Lobster Two"/>
              </a:rPr>
              <a:t>1 tailed</a:t>
            </a:r>
          </a:p>
        </p:txBody>
      </p:sp>
      <p:sp>
        <p:nvSpPr>
          <p:cNvPr id="5" name="Rounded Rectangular Callout 4"/>
          <p:cNvSpPr/>
          <p:nvPr/>
        </p:nvSpPr>
        <p:spPr>
          <a:xfrm>
            <a:off x="10420095" y="3597444"/>
            <a:ext cx="1823644" cy="552115"/>
          </a:xfrm>
          <a:prstGeom prst="wedgeRoundRectCallout">
            <a:avLst>
              <a:gd name="adj1" fmla="val 717"/>
              <a:gd name="adj2" fmla="val 222585"/>
              <a:gd name="adj3" fmla="val 16667"/>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algn="ctr"/>
            <a:r>
              <a:rPr lang="en-US" sz="2800" b="1" dirty="0">
                <a:latin typeface="Lobster Two"/>
                <a:cs typeface="Lobster Two"/>
              </a:rPr>
              <a:t>2 tailed</a:t>
            </a:r>
          </a:p>
        </p:txBody>
      </p:sp>
      <p:sp>
        <p:nvSpPr>
          <p:cNvPr id="11" name="Rounded Rectangular Callout 10"/>
          <p:cNvSpPr/>
          <p:nvPr/>
        </p:nvSpPr>
        <p:spPr>
          <a:xfrm>
            <a:off x="6293548" y="3575673"/>
            <a:ext cx="1823644" cy="552115"/>
          </a:xfrm>
          <a:prstGeom prst="wedgeRoundRectCallout">
            <a:avLst>
              <a:gd name="adj1" fmla="val -3226"/>
              <a:gd name="adj2" fmla="val 235611"/>
              <a:gd name="adj3" fmla="val 16667"/>
            </a:avLst>
          </a:pr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algn="ctr"/>
            <a:r>
              <a:rPr lang="en-US" sz="2800" b="1" dirty="0">
                <a:latin typeface="Lobster Two"/>
                <a:cs typeface="Lobster Two"/>
              </a:rPr>
              <a:t>2 tailed</a:t>
            </a:r>
          </a:p>
        </p:txBody>
      </p:sp>
    </p:spTree>
    <p:extLst>
      <p:ext uri="{BB962C8B-B14F-4D97-AF65-F5344CB8AC3E}">
        <p14:creationId xmlns:p14="http://schemas.microsoft.com/office/powerpoint/2010/main" val="222021628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49315106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46313" y="481264"/>
            <a:ext cx="7772400" cy="4081212"/>
          </a:xfrm>
        </p:spPr>
        <p:txBody>
          <a:bodyPr anchor="ctr" anchorCtr="0">
            <a:normAutofit/>
          </a:bodyPr>
          <a:lstStyle/>
          <a:p>
            <a:pPr algn="ctr"/>
            <a:r>
              <a:rPr lang="en-US" sz="4400" cap="none" dirty="0">
                <a:solidFill>
                  <a:schemeClr val="tx1"/>
                </a:solidFill>
              </a:rPr>
              <a:t>One sample means </a:t>
            </a:r>
            <a:r>
              <a:rPr lang="en-US" sz="4400" i="1" cap="none" dirty="0" smtClean="0">
                <a:solidFill>
                  <a:schemeClr val="tx1"/>
                </a:solidFill>
              </a:rPr>
              <a:t>z</a:t>
            </a:r>
            <a:r>
              <a:rPr lang="en-US" sz="4400" cap="none" dirty="0">
                <a:solidFill>
                  <a:schemeClr val="tx1"/>
                </a:solidFill>
              </a:rPr>
              <a:t>-</a:t>
            </a:r>
            <a:r>
              <a:rPr lang="en-US" sz="4400" cap="none" dirty="0" smtClean="0">
                <a:solidFill>
                  <a:schemeClr val="tx1"/>
                </a:solidFill>
              </a:rPr>
              <a:t>test</a:t>
            </a:r>
            <a:endParaRPr lang="en-US" sz="4400" dirty="0">
              <a:solidFill>
                <a:schemeClr val="tx1"/>
              </a:solidFill>
            </a:endParaRP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46235259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 the sample mean is…</a:t>
            </a:r>
            <a:endParaRPr lang="en-US" dirty="0"/>
          </a:p>
        </p:txBody>
      </p:sp>
      <p:pic>
        <p:nvPicPr>
          <p:cNvPr id="5" name="Content Placeholder 4"/>
          <p:cNvPicPr>
            <a:picLocks noGrp="1" noChangeAspect="1"/>
          </p:cNvPicPr>
          <p:nvPr>
            <p:ph idx="1"/>
          </p:nvPr>
        </p:nvPicPr>
        <p:blipFill rotWithShape="1">
          <a:blip r:embed="rId2"/>
          <a:srcRect t="4850" b="4850"/>
          <a:stretch/>
        </p:blipFill>
        <p:spPr/>
      </p:pic>
      <p:pic>
        <p:nvPicPr>
          <p:cNvPr id="6" name="Picture 5"/>
          <p:cNvPicPr>
            <a:picLocks noChangeAspect="1"/>
          </p:cNvPicPr>
          <p:nvPr/>
        </p:nvPicPr>
        <p:blipFill>
          <a:blip r:embed="rId3"/>
          <a:stretch>
            <a:fillRect/>
          </a:stretch>
        </p:blipFill>
        <p:spPr>
          <a:xfrm>
            <a:off x="1981201" y="5286829"/>
            <a:ext cx="4343400" cy="999671"/>
          </a:xfrm>
          <a:prstGeom prst="rect">
            <a:avLst/>
          </a:prstGeom>
        </p:spPr>
      </p:pic>
    </p:spTree>
    <p:extLst>
      <p:ext uri="{BB962C8B-B14F-4D97-AF65-F5344CB8AC3E}">
        <p14:creationId xmlns:p14="http://schemas.microsoft.com/office/powerpoint/2010/main" val="29738665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One-sample </a:t>
            </a:r>
            <a:r>
              <a:rPr lang="en-US" i="1" dirty="0" smtClean="0"/>
              <a:t>z</a:t>
            </a:r>
            <a:r>
              <a:rPr lang="en-US" dirty="0" smtClean="0"/>
              <a:t>-statistic</a:t>
            </a:r>
            <a:endParaRPr lang="en-US" dirty="0"/>
          </a:p>
        </p:txBody>
      </p:sp>
      <p:sp>
        <p:nvSpPr>
          <p:cNvPr id="3" name="Content Placeholder 2"/>
          <p:cNvSpPr>
            <a:spLocks noGrp="1"/>
          </p:cNvSpPr>
          <p:nvPr>
            <p:ph idx="1"/>
          </p:nvPr>
        </p:nvSpPr>
        <p:spPr/>
        <p:txBody>
          <a:bodyPr>
            <a:normAutofit/>
          </a:bodyPr>
          <a:lstStyle/>
          <a:p>
            <a:r>
              <a:rPr lang="en-US" dirty="0" smtClean="0"/>
              <a:t>Does the sample perform differently than general population (known: </a:t>
            </a:r>
            <a:r>
              <a:rPr lang="en-US" dirty="0"/>
              <a:t>μ &amp; </a:t>
            </a:r>
            <a:r>
              <a:rPr lang="en-US" dirty="0" smtClean="0"/>
              <a:t>σ)?</a:t>
            </a:r>
          </a:p>
          <a:p>
            <a:endParaRPr lang="en-US" dirty="0"/>
          </a:p>
          <a:p>
            <a:endParaRPr lang="en-US" dirty="0" smtClean="0"/>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689919597"/>
              </p:ext>
            </p:extLst>
          </p:nvPr>
        </p:nvGraphicFramePr>
        <p:xfrm>
          <a:off x="5070475" y="2686051"/>
          <a:ext cx="1887538" cy="1001713"/>
        </p:xfrm>
        <a:graphic>
          <a:graphicData uri="http://schemas.openxmlformats.org/presentationml/2006/ole">
            <mc:AlternateContent xmlns:mc="http://schemas.openxmlformats.org/markup-compatibility/2006">
              <mc:Choice xmlns:v="urn:schemas-microsoft-com:vml" Requires="v">
                <p:oleObj spid="_x0000_s5175" name="Equation" r:id="rId4" imgW="812800" imgH="431800" progId="Equation.3">
                  <p:embed/>
                </p:oleObj>
              </mc:Choice>
              <mc:Fallback>
                <p:oleObj name="Equation" r:id="rId4" imgW="812800" imgH="431800" progId="Equation.3">
                  <p:embed/>
                  <p:pic>
                    <p:nvPicPr>
                      <p:cNvPr id="0" name=""/>
                      <p:cNvPicPr/>
                      <p:nvPr/>
                    </p:nvPicPr>
                    <p:blipFill>
                      <a:blip r:embed="rId5"/>
                      <a:stretch>
                        <a:fillRect/>
                      </a:stretch>
                    </p:blipFill>
                    <p:spPr>
                      <a:xfrm>
                        <a:off x="5070475" y="2686051"/>
                        <a:ext cx="1887538" cy="1001713"/>
                      </a:xfrm>
                      <a:prstGeom prst="rect">
                        <a:avLst/>
                      </a:prstGeom>
                    </p:spPr>
                  </p:pic>
                </p:oleObj>
              </mc:Fallback>
            </mc:AlternateContent>
          </a:graphicData>
        </a:graphic>
      </p:graphicFrame>
    </p:spTree>
    <p:extLst>
      <p:ext uri="{BB962C8B-B14F-4D97-AF65-F5344CB8AC3E}">
        <p14:creationId xmlns:p14="http://schemas.microsoft.com/office/powerpoint/2010/main" val="505588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General </a:t>
            </a:r>
            <a:r>
              <a:rPr lang="en-US" dirty="0"/>
              <a:t>idea for an </a:t>
            </a:r>
            <a:r>
              <a:rPr lang="en-US" dirty="0" smtClean="0"/>
              <a:t>estimator</a:t>
            </a:r>
            <a:endParaRPr lang="en-US" dirty="0"/>
          </a:p>
        </p:txBody>
      </p:sp>
      <p:sp>
        <p:nvSpPr>
          <p:cNvPr id="3" name="Content Placeholder 2"/>
          <p:cNvSpPr>
            <a:spLocks noGrp="1"/>
          </p:cNvSpPr>
          <p:nvPr>
            <p:ph idx="1"/>
          </p:nvPr>
        </p:nvSpPr>
        <p:spPr/>
        <p:txBody>
          <a:bodyPr/>
          <a:lstStyle/>
          <a:p>
            <a:r>
              <a:rPr lang="en-US" dirty="0"/>
              <a:t>S</a:t>
            </a:r>
            <a:r>
              <a:rPr lang="en-US" dirty="0" smtClean="0"/>
              <a:t>ample </a:t>
            </a:r>
            <a:r>
              <a:rPr lang="en-US" dirty="0"/>
              <a:t>estimates are </a:t>
            </a:r>
            <a:r>
              <a:rPr lang="en-US" dirty="0" smtClean="0"/>
              <a:t>our “best </a:t>
            </a:r>
            <a:r>
              <a:rPr lang="en-US" dirty="0"/>
              <a:t>guesses” for population parameters</a:t>
            </a:r>
          </a:p>
          <a:p>
            <a:r>
              <a:rPr lang="en-US" dirty="0"/>
              <a:t>Such a best guess is called a </a:t>
            </a:r>
            <a:r>
              <a:rPr lang="en-US" b="1" i="1" dirty="0"/>
              <a:t>point estimate</a:t>
            </a:r>
            <a:r>
              <a:rPr lang="en-US" dirty="0"/>
              <a:t>. We know, however, that point estimates — which are sample statistics, like the sample mean x — vary from sample to sample. </a:t>
            </a:r>
            <a:endParaRPr lang="en-US" dirty="0" smtClean="0"/>
          </a:p>
          <a:p>
            <a:r>
              <a:rPr lang="en-US" dirty="0" smtClean="0"/>
              <a:t>Interval estimate, </a:t>
            </a:r>
            <a:r>
              <a:rPr lang="en-US" dirty="0"/>
              <a:t>i.e. </a:t>
            </a:r>
            <a:r>
              <a:rPr lang="en-US" b="1" i="1" dirty="0"/>
              <a:t>confidence </a:t>
            </a:r>
            <a:r>
              <a:rPr lang="en-US" b="1" i="1" dirty="0" smtClean="0"/>
              <a:t>interval</a:t>
            </a:r>
            <a:r>
              <a:rPr lang="en-US" dirty="0" smtClean="0"/>
              <a:t>, </a:t>
            </a:r>
            <a:r>
              <a:rPr lang="en-US" dirty="0"/>
              <a:t>provides a set of possible values </a:t>
            </a:r>
            <a:r>
              <a:rPr lang="en-US" dirty="0" smtClean="0"/>
              <a:t>for that parameter value that </a:t>
            </a:r>
            <a:r>
              <a:rPr lang="en-US" dirty="0"/>
              <a:t>are “compatible” with the data </a:t>
            </a:r>
          </a:p>
          <a:p>
            <a:r>
              <a:rPr lang="en-US" dirty="0"/>
              <a:t>C</a:t>
            </a:r>
            <a:r>
              <a:rPr lang="en-US" dirty="0" smtClean="0"/>
              <a:t>onstruction </a:t>
            </a:r>
            <a:r>
              <a:rPr lang="en-US" dirty="0"/>
              <a:t>of </a:t>
            </a:r>
            <a:r>
              <a:rPr lang="en-US" dirty="0" smtClean="0"/>
              <a:t>confidence interval requires </a:t>
            </a:r>
            <a:r>
              <a:rPr lang="en-US" dirty="0"/>
              <a:t>knowledge of the estimator’s distribution </a:t>
            </a:r>
            <a:endParaRPr lang="en-US" dirty="0" smtClean="0"/>
          </a:p>
          <a:p>
            <a:pPr lvl="1"/>
            <a:r>
              <a:rPr lang="en-US" dirty="0" smtClean="0"/>
              <a:t>Known distribution</a:t>
            </a:r>
          </a:p>
          <a:p>
            <a:pPr lvl="1"/>
            <a:r>
              <a:rPr lang="en-US" dirty="0"/>
              <a:t>Simulated distribution (e.g., “bootstrapping”)</a:t>
            </a:r>
          </a:p>
          <a:p>
            <a:pPr marL="274320" lvl="1" indent="0">
              <a:buNone/>
            </a:pPr>
            <a:endParaRPr lang="en-US" dirty="0"/>
          </a:p>
          <a:p>
            <a:pPr marL="274320" lvl="1" indent="0">
              <a:buNone/>
            </a:pPr>
            <a:endParaRPr lang="en-US" dirty="0"/>
          </a:p>
          <a:p>
            <a:pPr marL="0" indent="0">
              <a:buNone/>
            </a:pPr>
            <a:endParaRPr lang="en-US" dirty="0"/>
          </a:p>
        </p:txBody>
      </p:sp>
    </p:spTree>
    <p:extLst>
      <p:ext uri="{BB962C8B-B14F-4D97-AF65-F5344CB8AC3E}">
        <p14:creationId xmlns:p14="http://schemas.microsoft.com/office/powerpoint/2010/main" val="374034502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97473"/>
            <a:ext cx="10972800" cy="990600"/>
          </a:xfrm>
        </p:spPr>
        <p:txBody>
          <a:bodyPr/>
          <a:lstStyle/>
          <a:p>
            <a:r>
              <a:rPr lang="en-US" dirty="0" smtClean="0"/>
              <a:t>One-sample </a:t>
            </a:r>
            <a:r>
              <a:rPr lang="en-US" i="1" dirty="0" smtClean="0"/>
              <a:t>z</a:t>
            </a:r>
            <a:r>
              <a:rPr lang="en-US" dirty="0" smtClean="0"/>
              <a:t>-statistic</a:t>
            </a:r>
            <a:endParaRPr lang="en-US" dirty="0"/>
          </a:p>
        </p:txBody>
      </p:sp>
      <p:sp>
        <p:nvSpPr>
          <p:cNvPr id="3" name="Content Placeholder 2"/>
          <p:cNvSpPr>
            <a:spLocks noGrp="1"/>
          </p:cNvSpPr>
          <p:nvPr>
            <p:ph idx="1"/>
          </p:nvPr>
        </p:nvSpPr>
        <p:spPr/>
        <p:txBody>
          <a:bodyPr/>
          <a:lstStyle/>
          <a:p>
            <a:r>
              <a:rPr lang="en-US" dirty="0" smtClean="0"/>
              <a:t>For known: </a:t>
            </a:r>
            <a:endParaRPr lang="en-US" dirty="0"/>
          </a:p>
        </p:txBody>
      </p:sp>
      <p:pic>
        <p:nvPicPr>
          <p:cNvPr id="4" name="Picture 3"/>
          <p:cNvPicPr>
            <a:picLocks noChangeAspect="1"/>
          </p:cNvPicPr>
          <p:nvPr/>
        </p:nvPicPr>
        <p:blipFill>
          <a:blip r:embed="rId2"/>
          <a:stretch>
            <a:fillRect/>
          </a:stretch>
        </p:blipFill>
        <p:spPr>
          <a:xfrm>
            <a:off x="9354880" y="4876800"/>
            <a:ext cx="1313121" cy="1981200"/>
          </a:xfrm>
          <a:prstGeom prst="rect">
            <a:avLst/>
          </a:prstGeom>
        </p:spPr>
      </p:pic>
      <p:pic>
        <p:nvPicPr>
          <p:cNvPr id="5" name="Picture 4"/>
          <p:cNvPicPr>
            <a:picLocks noChangeAspect="1"/>
          </p:cNvPicPr>
          <p:nvPr/>
        </p:nvPicPr>
        <p:blipFill>
          <a:blip r:embed="rId3"/>
          <a:stretch>
            <a:fillRect/>
          </a:stretch>
        </p:blipFill>
        <p:spPr>
          <a:xfrm>
            <a:off x="3937000" y="1676400"/>
            <a:ext cx="1181100" cy="381000"/>
          </a:xfrm>
          <a:prstGeom prst="rect">
            <a:avLst/>
          </a:prstGeom>
        </p:spPr>
      </p:pic>
      <p:pic>
        <p:nvPicPr>
          <p:cNvPr id="6" name="Picture 5"/>
          <p:cNvPicPr>
            <a:picLocks noChangeAspect="1"/>
          </p:cNvPicPr>
          <p:nvPr/>
        </p:nvPicPr>
        <p:blipFill>
          <a:blip r:embed="rId4"/>
          <a:stretch>
            <a:fillRect/>
          </a:stretch>
        </p:blipFill>
        <p:spPr>
          <a:xfrm>
            <a:off x="4597400" y="2667000"/>
            <a:ext cx="3009900" cy="3378200"/>
          </a:xfrm>
          <a:prstGeom prst="rect">
            <a:avLst/>
          </a:prstGeom>
        </p:spPr>
      </p:pic>
      <p:sp>
        <p:nvSpPr>
          <p:cNvPr id="7" name="Rectangle 6"/>
          <p:cNvSpPr/>
          <p:nvPr/>
        </p:nvSpPr>
        <p:spPr>
          <a:xfrm>
            <a:off x="5570220" y="3686810"/>
            <a:ext cx="779780" cy="5549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8" name="Rectangle 7"/>
          <p:cNvSpPr/>
          <p:nvPr/>
        </p:nvSpPr>
        <p:spPr>
          <a:xfrm>
            <a:off x="6852920" y="3686810"/>
            <a:ext cx="754380" cy="5549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10" name="Rectangle 9"/>
          <p:cNvSpPr/>
          <p:nvPr/>
        </p:nvSpPr>
        <p:spPr>
          <a:xfrm>
            <a:off x="5570220" y="4394200"/>
            <a:ext cx="754380" cy="5549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11" name="Rectangle 10"/>
          <p:cNvSpPr/>
          <p:nvPr/>
        </p:nvSpPr>
        <p:spPr>
          <a:xfrm>
            <a:off x="6929120" y="4394200"/>
            <a:ext cx="678180" cy="5549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12" name="Rectangle 11"/>
          <p:cNvSpPr/>
          <p:nvPr/>
        </p:nvSpPr>
        <p:spPr>
          <a:xfrm>
            <a:off x="5570220" y="5012690"/>
            <a:ext cx="2037080" cy="113411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Tree>
    <p:extLst>
      <p:ext uri="{BB962C8B-B14F-4D97-AF65-F5344CB8AC3E}">
        <p14:creationId xmlns:p14="http://schemas.microsoft.com/office/powerpoint/2010/main" val="2204681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0" grpId="0" animBg="1"/>
      <p:bldP spid="11" grpId="0" animBg="1"/>
      <p:bldP spid="1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81684"/>
            <a:ext cx="10972800" cy="990600"/>
          </a:xfrm>
        </p:spPr>
        <p:txBody>
          <a:bodyPr>
            <a:noAutofit/>
          </a:bodyPr>
          <a:lstStyle/>
          <a:p>
            <a:r>
              <a:rPr lang="en-US" dirty="0" smtClean="0"/>
              <a:t>One-sample </a:t>
            </a:r>
            <a:r>
              <a:rPr lang="en-US" i="1" dirty="0" smtClean="0"/>
              <a:t>z</a:t>
            </a:r>
            <a:r>
              <a:rPr lang="en-US" dirty="0" smtClean="0"/>
              <a:t>-statistic</a:t>
            </a:r>
            <a:br>
              <a:rPr lang="en-US" dirty="0" smtClean="0"/>
            </a:br>
            <a:endParaRPr lang="en-US" dirty="0"/>
          </a:p>
        </p:txBody>
      </p:sp>
      <p:sp>
        <p:nvSpPr>
          <p:cNvPr id="3" name="Content Placeholder 2"/>
          <p:cNvSpPr>
            <a:spLocks noGrp="1"/>
          </p:cNvSpPr>
          <p:nvPr>
            <p:ph idx="1"/>
          </p:nvPr>
        </p:nvSpPr>
        <p:spPr/>
        <p:txBody>
          <a:bodyPr/>
          <a:lstStyle/>
          <a:p>
            <a:r>
              <a:rPr lang="en-US" dirty="0" smtClean="0"/>
              <a:t>For known: </a:t>
            </a:r>
            <a:endParaRPr lang="en-US" dirty="0"/>
          </a:p>
        </p:txBody>
      </p:sp>
      <p:pic>
        <p:nvPicPr>
          <p:cNvPr id="4" name="Picture 3"/>
          <p:cNvPicPr>
            <a:picLocks noChangeAspect="1"/>
          </p:cNvPicPr>
          <p:nvPr/>
        </p:nvPicPr>
        <p:blipFill>
          <a:blip r:embed="rId3"/>
          <a:stretch>
            <a:fillRect/>
          </a:stretch>
        </p:blipFill>
        <p:spPr>
          <a:xfrm>
            <a:off x="9354880" y="4876800"/>
            <a:ext cx="1313121" cy="1981200"/>
          </a:xfrm>
          <a:prstGeom prst="rect">
            <a:avLst/>
          </a:prstGeom>
        </p:spPr>
      </p:pic>
      <p:pic>
        <p:nvPicPr>
          <p:cNvPr id="5" name="Picture 4"/>
          <p:cNvPicPr>
            <a:picLocks noChangeAspect="1"/>
          </p:cNvPicPr>
          <p:nvPr/>
        </p:nvPicPr>
        <p:blipFill>
          <a:blip r:embed="rId4"/>
          <a:stretch>
            <a:fillRect/>
          </a:stretch>
        </p:blipFill>
        <p:spPr>
          <a:xfrm>
            <a:off x="3937000" y="1676400"/>
            <a:ext cx="1181100" cy="381000"/>
          </a:xfrm>
          <a:prstGeom prst="rect">
            <a:avLst/>
          </a:prstGeom>
        </p:spPr>
      </p:pic>
      <p:pic>
        <p:nvPicPr>
          <p:cNvPr id="6" name="Picture 5"/>
          <p:cNvPicPr>
            <a:picLocks noChangeAspect="1"/>
          </p:cNvPicPr>
          <p:nvPr/>
        </p:nvPicPr>
        <p:blipFill>
          <a:blip r:embed="rId5"/>
          <a:stretch>
            <a:fillRect/>
          </a:stretch>
        </p:blipFill>
        <p:spPr>
          <a:xfrm>
            <a:off x="4597400" y="2667000"/>
            <a:ext cx="3009900" cy="3378200"/>
          </a:xfrm>
          <a:prstGeom prst="rect">
            <a:avLst/>
          </a:prstGeom>
        </p:spPr>
      </p:pic>
    </p:spTree>
    <p:extLst>
      <p:ext uri="{BB962C8B-B14F-4D97-AF65-F5344CB8AC3E}">
        <p14:creationId xmlns:p14="http://schemas.microsoft.com/office/powerpoint/2010/main" val="113040127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Z-statistic – Now what? Critical Values</a:t>
            </a:r>
            <a:endParaRPr lang="en-US" dirty="0"/>
          </a:p>
        </p:txBody>
      </p:sp>
      <p:pic>
        <p:nvPicPr>
          <p:cNvPr id="4" name="Picture 2" descr="Standard Normal Distribution"/>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729344" y="1612487"/>
            <a:ext cx="9231087" cy="506388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466115" y="2873830"/>
            <a:ext cx="5725885" cy="3293209"/>
          </a:xfrm>
          <a:prstGeom prst="rect">
            <a:avLst/>
          </a:prstGeom>
        </p:spPr>
        <p:txBody>
          <a:bodyPr wrap="square">
            <a:spAutoFit/>
          </a:bodyPr>
          <a:lstStyle/>
          <a:p>
            <a:endParaRPr lang="en-US" sz="1600" dirty="0"/>
          </a:p>
          <a:p>
            <a:pPr lvl="1"/>
            <a:r>
              <a:rPr lang="en-US" sz="1600" dirty="0"/>
              <a:t>Determine </a:t>
            </a:r>
            <a:r>
              <a:rPr lang="en-US" sz="1600" i="1" dirty="0" err="1"/>
              <a:t>z</a:t>
            </a:r>
            <a:r>
              <a:rPr lang="en-US" sz="1600" i="1" baseline="-25000" dirty="0" err="1"/>
              <a:t>critical</a:t>
            </a:r>
            <a:r>
              <a:rPr lang="en-US" sz="1600" dirty="0"/>
              <a:t> values for your </a:t>
            </a:r>
            <a:r>
              <a:rPr lang="en-US" sz="1600" dirty="0" smtClean="0"/>
              <a:t>α…</a:t>
            </a:r>
          </a:p>
          <a:p>
            <a:pPr lvl="1"/>
            <a:endParaRPr lang="en-US" sz="1600" dirty="0"/>
          </a:p>
          <a:p>
            <a:pPr lvl="1"/>
            <a:r>
              <a:rPr lang="en-US" sz="1600" dirty="0"/>
              <a:t>Must “beat” ±</a:t>
            </a:r>
            <a:r>
              <a:rPr lang="en-US" sz="1600" dirty="0" smtClean="0"/>
              <a:t>1.65 </a:t>
            </a:r>
            <a:r>
              <a:rPr lang="en-US" sz="1600" dirty="0"/>
              <a:t>for α = .10, </a:t>
            </a:r>
            <a:r>
              <a:rPr lang="en-US" sz="1600" dirty="0" smtClean="0"/>
              <a:t>2-tailed</a:t>
            </a:r>
            <a:r>
              <a:rPr lang="en-US" sz="1600" dirty="0"/>
              <a:t>, to reject null</a:t>
            </a:r>
          </a:p>
          <a:p>
            <a:pPr lvl="1"/>
            <a:r>
              <a:rPr lang="en-US" sz="1600" dirty="0"/>
              <a:t>Must “beat” ±1.96 for α = .05, </a:t>
            </a:r>
            <a:r>
              <a:rPr lang="en-US" sz="1600" dirty="0" smtClean="0"/>
              <a:t>2-tailed</a:t>
            </a:r>
            <a:r>
              <a:rPr lang="en-US" sz="1600" dirty="0"/>
              <a:t>, to reject null</a:t>
            </a:r>
          </a:p>
          <a:p>
            <a:pPr lvl="1"/>
            <a:r>
              <a:rPr lang="en-US" sz="1600" dirty="0"/>
              <a:t>Must “beat” ±</a:t>
            </a:r>
            <a:r>
              <a:rPr lang="en-US" sz="1600" dirty="0" smtClean="0"/>
              <a:t>2.58 </a:t>
            </a:r>
            <a:r>
              <a:rPr lang="en-US" sz="1600" dirty="0"/>
              <a:t>for α = .01, </a:t>
            </a:r>
            <a:r>
              <a:rPr lang="en-US" sz="1600" dirty="0" smtClean="0"/>
              <a:t>2-tailed</a:t>
            </a:r>
            <a:r>
              <a:rPr lang="en-US" sz="1600" dirty="0"/>
              <a:t>, to reject null</a:t>
            </a:r>
          </a:p>
          <a:p>
            <a:pPr lvl="1"/>
            <a:endParaRPr lang="en-US" sz="1600" dirty="0" smtClean="0"/>
          </a:p>
          <a:p>
            <a:pPr lvl="1"/>
            <a:r>
              <a:rPr lang="en-US" sz="1600" dirty="0" smtClean="0"/>
              <a:t>Not shown…</a:t>
            </a:r>
          </a:p>
          <a:p>
            <a:pPr lvl="1"/>
            <a:r>
              <a:rPr lang="en-US" sz="1600" dirty="0"/>
              <a:t>Must “beat” ±</a:t>
            </a:r>
            <a:r>
              <a:rPr lang="en-US" sz="1600" dirty="0" smtClean="0"/>
              <a:t>1.28 </a:t>
            </a:r>
            <a:r>
              <a:rPr lang="en-US" sz="1600" dirty="0"/>
              <a:t>for α = </a:t>
            </a:r>
            <a:r>
              <a:rPr lang="en-US" sz="1600" dirty="0" smtClean="0"/>
              <a:t>.10, 1-tailed</a:t>
            </a:r>
            <a:r>
              <a:rPr lang="en-US" sz="1600" dirty="0"/>
              <a:t>, to reject null</a:t>
            </a:r>
          </a:p>
          <a:p>
            <a:pPr lvl="1"/>
            <a:r>
              <a:rPr lang="en-US" sz="1600" dirty="0"/>
              <a:t>Must “beat” ±</a:t>
            </a:r>
            <a:r>
              <a:rPr lang="en-US" sz="1600" dirty="0" smtClean="0"/>
              <a:t>1.65 </a:t>
            </a:r>
            <a:r>
              <a:rPr lang="en-US" sz="1600" dirty="0"/>
              <a:t>for α = .05, </a:t>
            </a:r>
            <a:r>
              <a:rPr lang="en-US" sz="1600" dirty="0" smtClean="0"/>
              <a:t>1-tailed</a:t>
            </a:r>
            <a:r>
              <a:rPr lang="en-US" sz="1600" dirty="0"/>
              <a:t>, to reject null</a:t>
            </a:r>
          </a:p>
          <a:p>
            <a:pPr lvl="1"/>
            <a:r>
              <a:rPr lang="en-US" sz="1600" dirty="0"/>
              <a:t>Must “beat” ±</a:t>
            </a:r>
            <a:r>
              <a:rPr lang="en-US" sz="1600" dirty="0" smtClean="0"/>
              <a:t>2.32 </a:t>
            </a:r>
            <a:r>
              <a:rPr lang="en-US" sz="1600" dirty="0"/>
              <a:t>for α = .01, </a:t>
            </a:r>
            <a:r>
              <a:rPr lang="en-US" sz="1600" dirty="0" smtClean="0"/>
              <a:t>1-tailed</a:t>
            </a:r>
            <a:r>
              <a:rPr lang="en-US" sz="1600" dirty="0"/>
              <a:t>, to reject null</a:t>
            </a:r>
          </a:p>
          <a:p>
            <a:pPr lvl="1"/>
            <a:endParaRPr lang="en-US" sz="1600" dirty="0"/>
          </a:p>
          <a:p>
            <a:pPr lvl="1"/>
            <a:endParaRPr lang="en-US" sz="1600" dirty="0"/>
          </a:p>
        </p:txBody>
      </p:sp>
    </p:spTree>
    <p:extLst>
      <p:ext uri="{BB962C8B-B14F-4D97-AF65-F5344CB8AC3E}">
        <p14:creationId xmlns:p14="http://schemas.microsoft.com/office/powerpoint/2010/main" val="47287265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idea for a p-value</a:t>
            </a:r>
            <a:endParaRPr lang="en-US" dirty="0"/>
          </a:p>
        </p:txBody>
      </p:sp>
      <p:sp>
        <p:nvSpPr>
          <p:cNvPr id="3" name="Content Placeholder 2"/>
          <p:cNvSpPr>
            <a:spLocks noGrp="1"/>
          </p:cNvSpPr>
          <p:nvPr>
            <p:ph idx="1"/>
          </p:nvPr>
        </p:nvSpPr>
        <p:spPr/>
        <p:txBody>
          <a:bodyPr/>
          <a:lstStyle/>
          <a:p>
            <a:r>
              <a:rPr lang="en-US" dirty="0" smtClean="0"/>
              <a:t>Probability </a:t>
            </a:r>
            <a:r>
              <a:rPr lang="en-US" dirty="0"/>
              <a:t>under the null </a:t>
            </a:r>
            <a:r>
              <a:rPr lang="en-US" i="1" dirty="0" smtClean="0"/>
              <a:t>H</a:t>
            </a:r>
            <a:r>
              <a:rPr lang="en-US" i="1" baseline="-25000" dirty="0" smtClean="0"/>
              <a:t>0</a:t>
            </a:r>
            <a:r>
              <a:rPr lang="en-US" i="1" dirty="0" smtClean="0"/>
              <a:t> </a:t>
            </a:r>
            <a:r>
              <a:rPr lang="en-US" dirty="0"/>
              <a:t>of observing a test statistic value as or more extreme than that computed from the observed data </a:t>
            </a:r>
            <a:r>
              <a:rPr lang="en-US" dirty="0" smtClean="0"/>
              <a:t>(your sample data)</a:t>
            </a:r>
          </a:p>
          <a:p>
            <a:r>
              <a:rPr lang="en-US" dirty="0"/>
              <a:t>The p-value is </a:t>
            </a:r>
            <a:r>
              <a:rPr lang="en-US" b="1" dirty="0"/>
              <a:t>not</a:t>
            </a:r>
            <a:r>
              <a:rPr lang="en-US" dirty="0"/>
              <a:t> the probability that the null hypothesis is true </a:t>
            </a:r>
          </a:p>
          <a:p>
            <a:r>
              <a:rPr lang="en-US" dirty="0"/>
              <a:t>E</a:t>
            </a:r>
            <a:r>
              <a:rPr lang="en-US" dirty="0" smtClean="0"/>
              <a:t>xample </a:t>
            </a:r>
            <a:r>
              <a:rPr lang="en-US" dirty="0"/>
              <a:t>in a two-sided test, i.e. when both very small and very large values of test stat are “extreme”: </a:t>
            </a:r>
          </a:p>
          <a:p>
            <a:endParaRPr lang="en-US" dirty="0"/>
          </a:p>
        </p:txBody>
      </p:sp>
      <p:pic>
        <p:nvPicPr>
          <p:cNvPr id="4" name="Picture 3"/>
          <p:cNvPicPr>
            <a:picLocks noChangeAspect="1"/>
          </p:cNvPicPr>
          <p:nvPr/>
        </p:nvPicPr>
        <p:blipFill>
          <a:blip r:embed="rId2"/>
          <a:stretch>
            <a:fillRect/>
          </a:stretch>
        </p:blipFill>
        <p:spPr>
          <a:xfrm>
            <a:off x="1739900" y="4372116"/>
            <a:ext cx="8826500" cy="293952"/>
          </a:xfrm>
          <a:prstGeom prst="rect">
            <a:avLst/>
          </a:prstGeom>
        </p:spPr>
      </p:pic>
    </p:spTree>
    <p:extLst>
      <p:ext uri="{BB962C8B-B14F-4D97-AF65-F5344CB8AC3E}">
        <p14:creationId xmlns:p14="http://schemas.microsoft.com/office/powerpoint/2010/main" val="271357552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46313" y="481264"/>
            <a:ext cx="7772400" cy="4081212"/>
          </a:xfrm>
        </p:spPr>
        <p:txBody>
          <a:bodyPr anchor="ctr" anchorCtr="0">
            <a:normAutofit/>
          </a:bodyPr>
          <a:lstStyle/>
          <a:p>
            <a:pPr algn="ctr"/>
            <a:r>
              <a:rPr lang="en-US" sz="4400" cap="none" dirty="0">
                <a:solidFill>
                  <a:schemeClr val="tx1"/>
                </a:solidFill>
                <a:latin typeface="Lobster Two"/>
                <a:cs typeface="Lobster Two"/>
              </a:rPr>
              <a:t>“A </a:t>
            </a:r>
            <a:r>
              <a:rPr lang="en-US" sz="4400" i="1" cap="none" dirty="0">
                <a:solidFill>
                  <a:schemeClr val="tx1"/>
                </a:solidFill>
                <a:latin typeface="Lobster Two"/>
                <a:cs typeface="Lobster Two"/>
              </a:rPr>
              <a:t>p</a:t>
            </a:r>
            <a:r>
              <a:rPr lang="en-US" sz="4400" cap="none" dirty="0">
                <a:solidFill>
                  <a:schemeClr val="tx1"/>
                </a:solidFill>
                <a:latin typeface="Lobster Two"/>
                <a:cs typeface="Lobster Two"/>
              </a:rPr>
              <a:t>-value is a measure of how </a:t>
            </a:r>
            <a:br>
              <a:rPr lang="en-US" sz="4400" cap="none" dirty="0">
                <a:solidFill>
                  <a:schemeClr val="tx1"/>
                </a:solidFill>
                <a:latin typeface="Lobster Two"/>
                <a:cs typeface="Lobster Two"/>
              </a:rPr>
            </a:br>
            <a:r>
              <a:rPr lang="en-US" sz="4400" cap="none" dirty="0">
                <a:solidFill>
                  <a:schemeClr val="tx1"/>
                </a:solidFill>
              </a:rPr>
              <a:t>embarrassing</a:t>
            </a:r>
            <a:r>
              <a:rPr lang="en-US" sz="4400" cap="none" dirty="0">
                <a:solidFill>
                  <a:schemeClr val="tx1"/>
                </a:solidFill>
                <a:latin typeface="Porter Sans Block"/>
                <a:cs typeface="Porter Sans Block"/>
              </a:rPr>
              <a:t> </a:t>
            </a:r>
            <a:r>
              <a:rPr lang="en-US" sz="4400" cap="none" dirty="0">
                <a:solidFill>
                  <a:schemeClr val="tx1"/>
                </a:solidFill>
                <a:latin typeface="Lobster Two"/>
                <a:cs typeface="Lobster Two"/>
              </a:rPr>
              <a:t/>
            </a:r>
            <a:br>
              <a:rPr lang="en-US" sz="4400" cap="none" dirty="0">
                <a:solidFill>
                  <a:schemeClr val="tx1"/>
                </a:solidFill>
                <a:latin typeface="Lobster Two"/>
                <a:cs typeface="Lobster Two"/>
              </a:rPr>
            </a:br>
            <a:r>
              <a:rPr lang="en-US" sz="4400" cap="none" dirty="0">
                <a:solidFill>
                  <a:schemeClr val="tx1"/>
                </a:solidFill>
                <a:latin typeface="Lobster Two"/>
                <a:cs typeface="Lobster Two"/>
              </a:rPr>
              <a:t>the data are to the null hypothesis”</a:t>
            </a:r>
            <a:endParaRPr lang="en-US" sz="4400" dirty="0">
              <a:solidFill>
                <a:schemeClr val="tx1"/>
              </a:solidFill>
            </a:endParaRPr>
          </a:p>
        </p:txBody>
      </p:sp>
      <p:sp>
        <p:nvSpPr>
          <p:cNvPr id="3" name="Text Placeholder 2"/>
          <p:cNvSpPr>
            <a:spLocks noGrp="1"/>
          </p:cNvSpPr>
          <p:nvPr>
            <p:ph type="body" idx="1"/>
          </p:nvPr>
        </p:nvSpPr>
        <p:spPr/>
        <p:txBody>
          <a:bodyPr/>
          <a:lstStyle/>
          <a:p>
            <a:pPr algn="r"/>
            <a:r>
              <a:rPr lang="en-US" dirty="0" smtClean="0">
                <a:solidFill>
                  <a:schemeClr val="tx1"/>
                </a:solidFill>
              </a:rPr>
              <a:t>--Nicholas Maxwell</a:t>
            </a:r>
            <a:endParaRPr lang="en-US" dirty="0">
              <a:solidFill>
                <a:schemeClr val="tx1"/>
              </a:solidFill>
            </a:endParaRPr>
          </a:p>
        </p:txBody>
      </p:sp>
      <p:sp>
        <p:nvSpPr>
          <p:cNvPr id="4" name="TextBox 3"/>
          <p:cNvSpPr txBox="1"/>
          <p:nvPr/>
        </p:nvSpPr>
        <p:spPr>
          <a:xfrm>
            <a:off x="1524000" y="6563892"/>
            <a:ext cx="9144000" cy="276999"/>
          </a:xfrm>
          <a:prstGeom prst="rect">
            <a:avLst/>
          </a:prstGeom>
          <a:noFill/>
        </p:spPr>
        <p:txBody>
          <a:bodyPr wrap="square" rtlCol="0">
            <a:spAutoFit/>
          </a:bodyPr>
          <a:lstStyle/>
          <a:p>
            <a:r>
              <a:rPr lang="en-US" sz="1200" dirty="0">
                <a:latin typeface="Gill Sans"/>
                <a:cs typeface="Gill Sans"/>
              </a:rPr>
              <a:t>Maxwell (2004). Data Matters: Conceptual Statistics for a Random World. Emeryville, CA: Key College Publishing.</a:t>
            </a:r>
          </a:p>
        </p:txBody>
      </p:sp>
    </p:spTree>
    <p:extLst>
      <p:ext uri="{BB962C8B-B14F-4D97-AF65-F5344CB8AC3E}">
        <p14:creationId xmlns:p14="http://schemas.microsoft.com/office/powerpoint/2010/main" val="93011856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Cut-offs</a:t>
            </a:r>
            <a:endParaRPr lang="en-US" dirty="0"/>
          </a:p>
        </p:txBody>
      </p:sp>
      <p:sp>
        <p:nvSpPr>
          <p:cNvPr id="3" name="Content Placeholder 2"/>
          <p:cNvSpPr>
            <a:spLocks noGrp="1"/>
          </p:cNvSpPr>
          <p:nvPr>
            <p:ph idx="1"/>
          </p:nvPr>
        </p:nvSpPr>
        <p:spPr/>
        <p:txBody>
          <a:bodyPr/>
          <a:lstStyle/>
          <a:p>
            <a:r>
              <a:rPr lang="en-US" dirty="0" smtClean="0"/>
              <a:t>Whether we like to admit it or not, p-values ultimately are cut-offs:</a:t>
            </a:r>
            <a:endParaRPr lang="en-US" dirty="0"/>
          </a:p>
        </p:txBody>
      </p:sp>
      <p:graphicFrame>
        <p:nvGraphicFramePr>
          <p:cNvPr id="4" name="Table 3"/>
          <p:cNvGraphicFramePr>
            <a:graphicFrameLocks noGrp="1"/>
          </p:cNvGraphicFramePr>
          <p:nvPr>
            <p:extLst/>
          </p:nvPr>
        </p:nvGraphicFramePr>
        <p:xfrm>
          <a:off x="3048000" y="2777067"/>
          <a:ext cx="6096000" cy="2123440"/>
        </p:xfrm>
        <a:graphic>
          <a:graphicData uri="http://schemas.openxmlformats.org/drawingml/2006/table">
            <a:tbl>
              <a:tblPr bandRow="1">
                <a:tableStyleId>{5940675A-B579-460E-94D1-54222C63F5DA}</a:tableStyleId>
              </a:tblPr>
              <a:tblGrid>
                <a:gridCol w="3048000"/>
                <a:gridCol w="3048000"/>
              </a:tblGrid>
              <a:tr h="370840">
                <a:tc>
                  <a:txBody>
                    <a:bodyPr/>
                    <a:lstStyle/>
                    <a:p>
                      <a:r>
                        <a:rPr lang="en-US" dirty="0" smtClean="0">
                          <a:latin typeface="Lato" charset="0"/>
                          <a:ea typeface="Lato" charset="0"/>
                          <a:cs typeface="Lato" charset="0"/>
                        </a:rPr>
                        <a:t>p-value &lt; 𝝰</a:t>
                      </a:r>
                      <a:endParaRPr lang="en-US" dirty="0">
                        <a:latin typeface="Lato" charset="0"/>
                        <a:ea typeface="Lato" charset="0"/>
                        <a:cs typeface="Lato" charset="0"/>
                      </a:endParaRPr>
                    </a:p>
                  </a:txBody>
                  <a:tcPr/>
                </a:tc>
                <a:tc>
                  <a:txBody>
                    <a:bodyPr/>
                    <a:lstStyle/>
                    <a:p>
                      <a:r>
                        <a:rPr lang="en-US" dirty="0" smtClean="0">
                          <a:latin typeface="Lato" charset="0"/>
                          <a:ea typeface="Lato" charset="0"/>
                          <a:cs typeface="Lato" charset="0"/>
                        </a:rPr>
                        <a:t>p-value ≥ 𝝰</a:t>
                      </a:r>
                      <a:endParaRPr lang="en-US" dirty="0">
                        <a:latin typeface="Lato" charset="0"/>
                        <a:ea typeface="Lato" charset="0"/>
                        <a:cs typeface="Lato" charset="0"/>
                      </a:endParaRPr>
                    </a:p>
                  </a:txBody>
                  <a:tcPr/>
                </a:tc>
              </a:tr>
              <a:tr h="370840">
                <a:tc>
                  <a:txBody>
                    <a:bodyPr/>
                    <a:lstStyle/>
                    <a:p>
                      <a:r>
                        <a:rPr lang="en-US" dirty="0" smtClean="0">
                          <a:latin typeface="Lato" charset="0"/>
                          <a:ea typeface="Lato" charset="0"/>
                          <a:cs typeface="Lato" charset="0"/>
                        </a:rPr>
                        <a:t>Hit</a:t>
                      </a:r>
                      <a:endParaRPr lang="en-US" dirty="0">
                        <a:latin typeface="Lato" charset="0"/>
                        <a:ea typeface="Lato" charset="0"/>
                        <a:cs typeface="Lato" charset="0"/>
                      </a:endParaRPr>
                    </a:p>
                  </a:txBody>
                  <a:tcPr/>
                </a:tc>
                <a:tc>
                  <a:txBody>
                    <a:bodyPr/>
                    <a:lstStyle/>
                    <a:p>
                      <a:r>
                        <a:rPr lang="en-US" dirty="0" smtClean="0">
                          <a:latin typeface="Lato" charset="0"/>
                          <a:ea typeface="Lato" charset="0"/>
                          <a:cs typeface="Lato" charset="0"/>
                        </a:rPr>
                        <a:t>Not hit</a:t>
                      </a:r>
                      <a:endParaRPr lang="en-US" dirty="0">
                        <a:latin typeface="Lato" charset="0"/>
                        <a:ea typeface="Lato" charset="0"/>
                        <a:cs typeface="Lato" charset="0"/>
                      </a:endParaRPr>
                    </a:p>
                  </a:txBody>
                  <a:tcPr/>
                </a:tc>
              </a:tr>
              <a:tr h="370840">
                <a:tc>
                  <a:txBody>
                    <a:bodyPr/>
                    <a:lstStyle/>
                    <a:p>
                      <a:r>
                        <a:rPr lang="en-US" dirty="0" smtClean="0">
                          <a:latin typeface="Lato" charset="0"/>
                          <a:ea typeface="Lato" charset="0"/>
                          <a:cs typeface="Lato" charset="0"/>
                        </a:rPr>
                        <a:t>Statistically significant</a:t>
                      </a:r>
                      <a:endParaRPr lang="en-US" dirty="0">
                        <a:latin typeface="Lato" charset="0"/>
                        <a:ea typeface="Lato" charset="0"/>
                        <a:cs typeface="Lato" charset="0"/>
                      </a:endParaRPr>
                    </a:p>
                  </a:txBody>
                  <a:tcPr/>
                </a:tc>
                <a:tc>
                  <a:txBody>
                    <a:bodyPr/>
                    <a:lstStyle/>
                    <a:p>
                      <a:r>
                        <a:rPr lang="en-US" dirty="0" smtClean="0">
                          <a:latin typeface="Lato" charset="0"/>
                          <a:ea typeface="Lato" charset="0"/>
                          <a:cs typeface="Lato" charset="0"/>
                        </a:rPr>
                        <a:t>Not statistically significant</a:t>
                      </a:r>
                      <a:endParaRPr lang="en-US" dirty="0">
                        <a:latin typeface="Lato" charset="0"/>
                        <a:ea typeface="Lato" charset="0"/>
                        <a:cs typeface="Lato" charset="0"/>
                      </a:endParaRPr>
                    </a:p>
                  </a:txBody>
                  <a:tcPr/>
                </a:tc>
              </a:tr>
              <a:tr h="370840">
                <a:tc>
                  <a:txBody>
                    <a:bodyPr/>
                    <a:lstStyle/>
                    <a:p>
                      <a:r>
                        <a:rPr lang="en-US" dirty="0" smtClean="0">
                          <a:latin typeface="Lato" charset="0"/>
                          <a:ea typeface="Lato" charset="0"/>
                          <a:cs typeface="Lato" charset="0"/>
                        </a:rPr>
                        <a:t>Fame and glory!</a:t>
                      </a:r>
                      <a:endParaRPr lang="en-US" dirty="0">
                        <a:latin typeface="Lato" charset="0"/>
                        <a:ea typeface="Lato" charset="0"/>
                        <a:cs typeface="Lato" charset="0"/>
                      </a:endParaRPr>
                    </a:p>
                  </a:txBody>
                  <a:tcPr/>
                </a:tc>
                <a:tc>
                  <a:txBody>
                    <a:bodyPr/>
                    <a:lstStyle/>
                    <a:p>
                      <a:r>
                        <a:rPr lang="en-US" dirty="0" smtClean="0">
                          <a:latin typeface="Lato" charset="0"/>
                          <a:ea typeface="Lato" charset="0"/>
                          <a:cs typeface="Lato" charset="0"/>
                        </a:rPr>
                        <a:t>?</a:t>
                      </a:r>
                      <a:endParaRPr lang="en-US" dirty="0">
                        <a:latin typeface="Lato" charset="0"/>
                        <a:ea typeface="Lato" charset="0"/>
                        <a:cs typeface="Lato" charset="0"/>
                      </a:endParaRPr>
                    </a:p>
                  </a:txBody>
                  <a:tcPr/>
                </a:tc>
              </a:tr>
              <a:tr h="370840">
                <a:tc>
                  <a:txBody>
                    <a:bodyPr/>
                    <a:lstStyle/>
                    <a:p>
                      <a:r>
                        <a:rPr lang="en-US" dirty="0" smtClean="0">
                          <a:latin typeface="Lato" charset="0"/>
                          <a:ea typeface="Lato" charset="0"/>
                          <a:cs typeface="Lato" charset="0"/>
                        </a:rPr>
                        <a:t>Reject H</a:t>
                      </a:r>
                      <a:r>
                        <a:rPr lang="en-US" baseline="-25000" dirty="0" smtClean="0">
                          <a:latin typeface="Lato" charset="0"/>
                          <a:ea typeface="Lato" charset="0"/>
                          <a:cs typeface="Lato" charset="0"/>
                        </a:rPr>
                        <a:t>0</a:t>
                      </a:r>
                      <a:endParaRPr lang="en-US" dirty="0">
                        <a:latin typeface="Lato" charset="0"/>
                        <a:ea typeface="Lato" charset="0"/>
                        <a:cs typeface="Lato" charset="0"/>
                      </a:endParaRPr>
                    </a:p>
                  </a:txBody>
                  <a:tcPr/>
                </a:tc>
                <a:tc>
                  <a:txBody>
                    <a:bodyPr/>
                    <a:lstStyle/>
                    <a:p>
                      <a:r>
                        <a:rPr lang="en-US" dirty="0" smtClean="0">
                          <a:latin typeface="Lato" charset="0"/>
                          <a:ea typeface="Lato" charset="0"/>
                          <a:cs typeface="Lato" charset="0"/>
                        </a:rPr>
                        <a:t>Accept H</a:t>
                      </a:r>
                      <a:r>
                        <a:rPr lang="en-US" baseline="-25000" dirty="0" smtClean="0">
                          <a:latin typeface="Lato" charset="0"/>
                          <a:ea typeface="Lato" charset="0"/>
                          <a:cs typeface="Lato" charset="0"/>
                        </a:rPr>
                        <a:t>0 </a:t>
                      </a:r>
                      <a:r>
                        <a:rPr lang="en-US" baseline="0" dirty="0" smtClean="0">
                          <a:latin typeface="Lato" charset="0"/>
                          <a:ea typeface="Lato" charset="0"/>
                          <a:cs typeface="Lato" charset="0"/>
                        </a:rPr>
                        <a:t>(cringe)</a:t>
                      </a:r>
                    </a:p>
                    <a:p>
                      <a:r>
                        <a:rPr lang="en-US" baseline="0" dirty="0" smtClean="0">
                          <a:latin typeface="Lato" charset="0"/>
                          <a:ea typeface="Lato" charset="0"/>
                          <a:cs typeface="Lato" charset="0"/>
                        </a:rPr>
                        <a:t>Fail to reject H</a:t>
                      </a:r>
                      <a:r>
                        <a:rPr lang="en-US" baseline="-25000" dirty="0" smtClean="0">
                          <a:latin typeface="Lato" charset="0"/>
                          <a:ea typeface="Lato" charset="0"/>
                          <a:cs typeface="Lato" charset="0"/>
                        </a:rPr>
                        <a:t>0</a:t>
                      </a:r>
                      <a:r>
                        <a:rPr lang="en-US" baseline="0" dirty="0" smtClean="0">
                          <a:latin typeface="Lato" charset="0"/>
                          <a:ea typeface="Lato" charset="0"/>
                          <a:cs typeface="Lato" charset="0"/>
                        </a:rPr>
                        <a:t> (eye-roll)</a:t>
                      </a:r>
                      <a:endParaRPr lang="en-US" dirty="0">
                        <a:latin typeface="Lato" charset="0"/>
                        <a:ea typeface="Lato" charset="0"/>
                        <a:cs typeface="Lato" charset="0"/>
                      </a:endParaRPr>
                    </a:p>
                  </a:txBody>
                  <a:tcPr/>
                </a:tc>
              </a:tr>
            </a:tbl>
          </a:graphicData>
        </a:graphic>
      </p:graphicFrame>
    </p:spTree>
    <p:extLst>
      <p:ext uri="{BB962C8B-B14F-4D97-AF65-F5344CB8AC3E}">
        <p14:creationId xmlns:p14="http://schemas.microsoft.com/office/powerpoint/2010/main" val="118329753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P-value</a:t>
            </a:r>
            <a:endParaRPr lang="en-US" dirty="0"/>
          </a:p>
        </p:txBody>
      </p:sp>
      <p:sp>
        <p:nvSpPr>
          <p:cNvPr id="3" name="Content Placeholder 2"/>
          <p:cNvSpPr>
            <a:spLocks noGrp="1"/>
          </p:cNvSpPr>
          <p:nvPr>
            <p:ph idx="1"/>
          </p:nvPr>
        </p:nvSpPr>
        <p:spPr/>
        <p:txBody>
          <a:bodyPr/>
          <a:lstStyle/>
          <a:p>
            <a:r>
              <a:rPr lang="en-US" dirty="0" smtClean="0"/>
              <a:t>Standardized measurement of evidence</a:t>
            </a:r>
          </a:p>
          <a:p>
            <a:r>
              <a:rPr lang="en-US" dirty="0" smtClean="0"/>
              <a:t>Measure of probabilistic significance, not conceptual.</a:t>
            </a:r>
          </a:p>
          <a:p>
            <a:r>
              <a:rPr lang="en-US" b="1" dirty="0" smtClean="0">
                <a:solidFill>
                  <a:schemeClr val="accent1"/>
                </a:solidFill>
              </a:rPr>
              <a:t>LOW P-VALUE: </a:t>
            </a:r>
            <a:r>
              <a:rPr lang="en-US" dirty="0" smtClean="0"/>
              <a:t>low probability of sample looking like the null population</a:t>
            </a:r>
          </a:p>
          <a:p>
            <a:pPr lvl="1"/>
            <a:r>
              <a:rPr lang="en-US" dirty="0" smtClean="0"/>
              <a:t>Decision </a:t>
            </a:r>
            <a:r>
              <a:rPr lang="en-US" dirty="0" smtClean="0">
                <a:sym typeface="Wingdings"/>
              </a:rPr>
              <a:t> reject the null</a:t>
            </a:r>
          </a:p>
          <a:p>
            <a:r>
              <a:rPr lang="en-US" b="1" dirty="0" smtClean="0">
                <a:solidFill>
                  <a:schemeClr val="accent1"/>
                </a:solidFill>
              </a:rPr>
              <a:t>HIGH </a:t>
            </a:r>
            <a:r>
              <a:rPr lang="en-US" b="1" dirty="0">
                <a:solidFill>
                  <a:schemeClr val="accent1"/>
                </a:solidFill>
              </a:rPr>
              <a:t>P-VALUE: </a:t>
            </a:r>
            <a:r>
              <a:rPr lang="en-US" dirty="0" smtClean="0"/>
              <a:t>high </a:t>
            </a:r>
            <a:r>
              <a:rPr lang="en-US" dirty="0"/>
              <a:t>probability of </a:t>
            </a:r>
            <a:r>
              <a:rPr lang="en-US" dirty="0" smtClean="0"/>
              <a:t>sample looking unlike the null</a:t>
            </a:r>
          </a:p>
          <a:p>
            <a:pPr marL="457200" lvl="2"/>
            <a:r>
              <a:rPr lang="en-US" sz="2000" dirty="0" smtClean="0"/>
              <a:t>Decision </a:t>
            </a:r>
            <a:r>
              <a:rPr lang="en-US" sz="2000" dirty="0">
                <a:sym typeface="Wingdings"/>
              </a:rPr>
              <a:t> </a:t>
            </a:r>
            <a:r>
              <a:rPr lang="en-US" sz="2000" dirty="0" smtClean="0">
                <a:sym typeface="Wingdings"/>
              </a:rPr>
              <a:t>do not reject null</a:t>
            </a:r>
            <a:endParaRPr lang="en-US" sz="2000" dirty="0">
              <a:sym typeface="Wingdings"/>
            </a:endParaRPr>
          </a:p>
          <a:p>
            <a:pPr lvl="1"/>
            <a:endParaRPr lang="en-US" dirty="0"/>
          </a:p>
          <a:p>
            <a:pPr lvl="1"/>
            <a:endParaRPr lang="en-US" dirty="0"/>
          </a:p>
        </p:txBody>
      </p:sp>
    </p:spTree>
    <p:extLst>
      <p:ext uri="{BB962C8B-B14F-4D97-AF65-F5344CB8AC3E}">
        <p14:creationId xmlns:p14="http://schemas.microsoft.com/office/powerpoint/2010/main" val="333390666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Obtaining the p-value for our z-statistic</a:t>
            </a:r>
            <a:endParaRPr lang="en-US" dirty="0"/>
          </a:p>
        </p:txBody>
      </p:sp>
      <p:sp>
        <p:nvSpPr>
          <p:cNvPr id="3" name="Content Placeholder 2"/>
          <p:cNvSpPr>
            <a:spLocks noGrp="1"/>
          </p:cNvSpPr>
          <p:nvPr>
            <p:ph sz="half" idx="1"/>
          </p:nvPr>
        </p:nvSpPr>
        <p:spPr/>
        <p:txBody>
          <a:bodyPr>
            <a:normAutofit/>
          </a:bodyPr>
          <a:lstStyle/>
          <a:p>
            <a:r>
              <a:rPr lang="en-US" sz="2000" dirty="0"/>
              <a:t>One-tailed</a:t>
            </a:r>
          </a:p>
          <a:p>
            <a:pPr marL="0" indent="0">
              <a:buNone/>
            </a:pPr>
            <a:r>
              <a:rPr lang="en-US" sz="2000" b="1" dirty="0" err="1">
                <a:solidFill>
                  <a:srgbClr val="FF6666"/>
                </a:solidFill>
                <a:latin typeface="Courier New"/>
                <a:cs typeface="Courier New"/>
              </a:rPr>
              <a:t>pz_up</a:t>
            </a:r>
            <a:r>
              <a:rPr lang="en-US" sz="2000" b="1" dirty="0">
                <a:solidFill>
                  <a:srgbClr val="FF6666"/>
                </a:solidFill>
                <a:latin typeface="Courier New"/>
                <a:cs typeface="Courier New"/>
              </a:rPr>
              <a:t> &lt;- 1 - </a:t>
            </a:r>
            <a:r>
              <a:rPr lang="en-US" sz="2000" b="1" dirty="0" err="1">
                <a:solidFill>
                  <a:srgbClr val="FF6666"/>
                </a:solidFill>
                <a:latin typeface="Courier New"/>
                <a:cs typeface="Courier New"/>
              </a:rPr>
              <a:t>pnorm</a:t>
            </a:r>
            <a:r>
              <a:rPr lang="en-US" sz="2000" b="1" dirty="0">
                <a:solidFill>
                  <a:srgbClr val="FF6666"/>
                </a:solidFill>
                <a:latin typeface="Courier New"/>
                <a:cs typeface="Courier New"/>
              </a:rPr>
              <a:t>(z)</a:t>
            </a:r>
          </a:p>
          <a:p>
            <a:pPr marL="0" indent="0">
              <a:buNone/>
            </a:pPr>
            <a:endParaRPr lang="en-US" sz="2000" dirty="0"/>
          </a:p>
          <a:p>
            <a:r>
              <a:rPr lang="en-US" sz="2000" dirty="0"/>
              <a:t>Two-tailed</a:t>
            </a:r>
          </a:p>
          <a:p>
            <a:pPr marL="0" indent="0">
              <a:buNone/>
            </a:pPr>
            <a:r>
              <a:rPr lang="en-US" sz="2000" b="1" dirty="0">
                <a:solidFill>
                  <a:srgbClr val="FF6666"/>
                </a:solidFill>
                <a:latin typeface="Courier New"/>
                <a:cs typeface="Courier New"/>
              </a:rPr>
              <a:t>pz_2 &lt;- 2*</a:t>
            </a:r>
            <a:r>
              <a:rPr lang="en-US" sz="2000" b="1" dirty="0" err="1">
                <a:solidFill>
                  <a:srgbClr val="FF6666"/>
                </a:solidFill>
                <a:latin typeface="Courier New"/>
                <a:cs typeface="Courier New"/>
              </a:rPr>
              <a:t>pz_up</a:t>
            </a:r>
            <a:endParaRPr lang="en-US" sz="2000" b="1" dirty="0">
              <a:solidFill>
                <a:srgbClr val="FF6666"/>
              </a:solidFill>
              <a:latin typeface="Courier New"/>
              <a:cs typeface="Courier New"/>
            </a:endParaRPr>
          </a:p>
          <a:p>
            <a:pPr marL="0" indent="0">
              <a:buNone/>
            </a:pPr>
            <a:endParaRPr lang="en-US" sz="2000" b="1" dirty="0">
              <a:solidFill>
                <a:srgbClr val="FF6666"/>
              </a:solidFill>
              <a:latin typeface="Courier New"/>
              <a:cs typeface="Courier New"/>
            </a:endParaRPr>
          </a:p>
          <a:p>
            <a:pPr marL="0" indent="0">
              <a:buNone/>
            </a:pPr>
            <a:r>
              <a:rPr lang="hu-HU" sz="2000" b="1" dirty="0">
                <a:solidFill>
                  <a:srgbClr val="FF6666"/>
                </a:solidFill>
                <a:latin typeface="Courier New"/>
                <a:cs typeface="Courier New"/>
              </a:rPr>
              <a:t>c(pz_up, pz_2)</a:t>
            </a:r>
          </a:p>
          <a:p>
            <a:pPr marL="0" indent="0">
              <a:buNone/>
            </a:pPr>
            <a:r>
              <a:rPr lang="hu-HU" sz="2000" b="1" dirty="0">
                <a:latin typeface="Courier New"/>
                <a:cs typeface="Courier New"/>
              </a:rPr>
              <a:t>[1] 0.04779035 0.09558070</a:t>
            </a:r>
            <a:endParaRPr lang="en-US" sz="2000" b="1" dirty="0">
              <a:latin typeface="Courier New"/>
              <a:cs typeface="Courier New"/>
            </a:endParaRPr>
          </a:p>
        </p:txBody>
      </p:sp>
      <p:pic>
        <p:nvPicPr>
          <p:cNvPr id="6" name="Content Placeholder 5"/>
          <p:cNvPicPr>
            <a:picLocks noGrp="1" noChangeAspect="1"/>
          </p:cNvPicPr>
          <p:nvPr>
            <p:ph sz="half" idx="2"/>
          </p:nvPr>
        </p:nvPicPr>
        <p:blipFill>
          <a:blip r:embed="rId3"/>
          <a:srcRect t="4437" b="4437"/>
          <a:stretch>
            <a:fillRect/>
          </a:stretch>
        </p:blipFill>
        <p:spPr/>
      </p:pic>
      <p:sp>
        <p:nvSpPr>
          <p:cNvPr id="5" name="Rectangle 4"/>
          <p:cNvSpPr/>
          <p:nvPr/>
        </p:nvSpPr>
        <p:spPr>
          <a:xfrm>
            <a:off x="1981200" y="3140710"/>
            <a:ext cx="3352800" cy="5549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7" name="Rectangle 6"/>
          <p:cNvSpPr/>
          <p:nvPr/>
        </p:nvSpPr>
        <p:spPr>
          <a:xfrm>
            <a:off x="1981200" y="2035810"/>
            <a:ext cx="3352800" cy="5549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8" name="Rectangle 7"/>
          <p:cNvSpPr/>
          <p:nvPr/>
        </p:nvSpPr>
        <p:spPr>
          <a:xfrm>
            <a:off x="1981200" y="4245610"/>
            <a:ext cx="2209800" cy="5549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9" name="Rectangle 8"/>
          <p:cNvSpPr/>
          <p:nvPr/>
        </p:nvSpPr>
        <p:spPr>
          <a:xfrm>
            <a:off x="4191000" y="4245610"/>
            <a:ext cx="1816100" cy="5549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Tree>
    <p:extLst>
      <p:ext uri="{BB962C8B-B14F-4D97-AF65-F5344CB8AC3E}">
        <p14:creationId xmlns:p14="http://schemas.microsoft.com/office/powerpoint/2010/main" val="3659377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Obtaining the p-value for our z-statistic</a:t>
            </a:r>
            <a:endParaRPr lang="en-US" dirty="0"/>
          </a:p>
        </p:txBody>
      </p:sp>
      <p:sp>
        <p:nvSpPr>
          <p:cNvPr id="3" name="Content Placeholder 2"/>
          <p:cNvSpPr>
            <a:spLocks noGrp="1"/>
          </p:cNvSpPr>
          <p:nvPr>
            <p:ph sz="half" idx="1"/>
          </p:nvPr>
        </p:nvSpPr>
        <p:spPr/>
        <p:txBody>
          <a:bodyPr>
            <a:normAutofit/>
          </a:bodyPr>
          <a:lstStyle/>
          <a:p>
            <a:r>
              <a:rPr lang="en-US" sz="2000" dirty="0"/>
              <a:t>One-tailed</a:t>
            </a:r>
          </a:p>
          <a:p>
            <a:pPr marL="0" indent="0">
              <a:buNone/>
            </a:pPr>
            <a:r>
              <a:rPr lang="en-US" sz="2000" b="1" dirty="0" err="1">
                <a:solidFill>
                  <a:srgbClr val="FF6666"/>
                </a:solidFill>
                <a:latin typeface="Courier New"/>
                <a:cs typeface="Courier New"/>
              </a:rPr>
              <a:t>pz_up</a:t>
            </a:r>
            <a:r>
              <a:rPr lang="en-US" sz="2000" b="1" dirty="0">
                <a:solidFill>
                  <a:srgbClr val="FF6666"/>
                </a:solidFill>
                <a:latin typeface="Courier New"/>
                <a:cs typeface="Courier New"/>
              </a:rPr>
              <a:t> &lt;- 1 - </a:t>
            </a:r>
            <a:r>
              <a:rPr lang="en-US" sz="2000" b="1" dirty="0" err="1">
                <a:solidFill>
                  <a:srgbClr val="FF6666"/>
                </a:solidFill>
                <a:latin typeface="Courier New"/>
                <a:cs typeface="Courier New"/>
              </a:rPr>
              <a:t>pnorm</a:t>
            </a:r>
            <a:r>
              <a:rPr lang="en-US" sz="2000" b="1" dirty="0">
                <a:solidFill>
                  <a:srgbClr val="FF6666"/>
                </a:solidFill>
                <a:latin typeface="Courier New"/>
                <a:cs typeface="Courier New"/>
              </a:rPr>
              <a:t>(z)</a:t>
            </a:r>
          </a:p>
          <a:p>
            <a:pPr marL="0" indent="0">
              <a:buNone/>
            </a:pPr>
            <a:endParaRPr lang="en-US" sz="2000" dirty="0"/>
          </a:p>
          <a:p>
            <a:r>
              <a:rPr lang="en-US" sz="2000" dirty="0"/>
              <a:t>Two-tailed</a:t>
            </a:r>
          </a:p>
          <a:p>
            <a:pPr marL="0" indent="0">
              <a:buNone/>
            </a:pPr>
            <a:r>
              <a:rPr lang="en-US" sz="2000" b="1" dirty="0">
                <a:solidFill>
                  <a:srgbClr val="FF6666"/>
                </a:solidFill>
                <a:latin typeface="Courier New"/>
                <a:cs typeface="Courier New"/>
              </a:rPr>
              <a:t>pz_2 &lt;- 2*</a:t>
            </a:r>
            <a:r>
              <a:rPr lang="en-US" sz="2000" b="1" dirty="0" err="1">
                <a:solidFill>
                  <a:srgbClr val="FF6666"/>
                </a:solidFill>
                <a:latin typeface="Courier New"/>
                <a:cs typeface="Courier New"/>
              </a:rPr>
              <a:t>pz_up</a:t>
            </a:r>
            <a:endParaRPr lang="en-US" sz="2000" b="1" dirty="0">
              <a:solidFill>
                <a:srgbClr val="FF6666"/>
              </a:solidFill>
              <a:latin typeface="Courier New"/>
              <a:cs typeface="Courier New"/>
            </a:endParaRPr>
          </a:p>
          <a:p>
            <a:pPr marL="0" indent="0">
              <a:buNone/>
            </a:pPr>
            <a:endParaRPr lang="en-US" sz="2000" b="1" dirty="0">
              <a:solidFill>
                <a:srgbClr val="FF6666"/>
              </a:solidFill>
              <a:latin typeface="Courier New"/>
              <a:cs typeface="Courier New"/>
            </a:endParaRPr>
          </a:p>
          <a:p>
            <a:pPr marL="0" indent="0">
              <a:buNone/>
            </a:pPr>
            <a:r>
              <a:rPr lang="hu-HU" sz="2000" b="1" dirty="0">
                <a:solidFill>
                  <a:srgbClr val="FF6666"/>
                </a:solidFill>
                <a:latin typeface="Courier New"/>
                <a:cs typeface="Courier New"/>
              </a:rPr>
              <a:t>c(pz_up, pz_2)</a:t>
            </a:r>
          </a:p>
          <a:p>
            <a:pPr marL="0" indent="0">
              <a:buNone/>
            </a:pPr>
            <a:r>
              <a:rPr lang="hu-HU" sz="2000" b="1" dirty="0">
                <a:latin typeface="Courier New"/>
                <a:cs typeface="Courier New"/>
              </a:rPr>
              <a:t>[1] 0.04779035 0.09558070</a:t>
            </a:r>
            <a:endParaRPr lang="en-US" sz="2000" b="1" dirty="0">
              <a:latin typeface="Courier New"/>
              <a:cs typeface="Courier New"/>
            </a:endParaRPr>
          </a:p>
        </p:txBody>
      </p:sp>
      <p:pic>
        <p:nvPicPr>
          <p:cNvPr id="6" name="Content Placeholder 5"/>
          <p:cNvPicPr>
            <a:picLocks noGrp="1" noChangeAspect="1"/>
          </p:cNvPicPr>
          <p:nvPr>
            <p:ph sz="half" idx="2"/>
          </p:nvPr>
        </p:nvPicPr>
        <p:blipFill>
          <a:blip r:embed="rId3"/>
          <a:srcRect t="4437" b="4437"/>
          <a:stretch>
            <a:fillRect/>
          </a:stretch>
        </p:blipFill>
        <p:spPr/>
      </p:pic>
    </p:spTree>
    <p:extLst>
      <p:ext uri="{BB962C8B-B14F-4D97-AF65-F5344CB8AC3E}">
        <p14:creationId xmlns:p14="http://schemas.microsoft.com/office/powerpoint/2010/main" val="148249409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Two-tailed p-values more generally…	</a:t>
            </a:r>
            <a:endParaRPr lang="en-US" dirty="0"/>
          </a:p>
        </p:txBody>
      </p:sp>
      <p:pic>
        <p:nvPicPr>
          <p:cNvPr id="6" name="Picture 5" descr="two_tail_iq-2.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24616" y="2221529"/>
            <a:ext cx="6491058" cy="4636471"/>
          </a:xfrm>
          <a:prstGeom prst="rect">
            <a:avLst/>
          </a:prstGeom>
        </p:spPr>
      </p:pic>
      <p:sp>
        <p:nvSpPr>
          <p:cNvPr id="3" name="Content Placeholder 2"/>
          <p:cNvSpPr>
            <a:spLocks noGrp="1"/>
          </p:cNvSpPr>
          <p:nvPr>
            <p:ph idx="1"/>
          </p:nvPr>
        </p:nvSpPr>
        <p:spPr/>
        <p:txBody>
          <a:bodyPr>
            <a:normAutofit/>
          </a:bodyPr>
          <a:lstStyle/>
          <a:p>
            <a:pPr marL="0" indent="0">
              <a:buNone/>
            </a:pPr>
            <a:r>
              <a:rPr lang="en-US" b="1" dirty="0">
                <a:solidFill>
                  <a:srgbClr val="FF6666"/>
                </a:solidFill>
                <a:latin typeface="Courier New"/>
                <a:cs typeface="Courier New"/>
              </a:rPr>
              <a:t>pz_1tail &lt;- min(</a:t>
            </a:r>
            <a:r>
              <a:rPr lang="en-US" b="1" dirty="0" err="1">
                <a:solidFill>
                  <a:srgbClr val="FF6666"/>
                </a:solidFill>
                <a:latin typeface="Courier New"/>
                <a:cs typeface="Courier New"/>
              </a:rPr>
              <a:t>pnorm</a:t>
            </a:r>
            <a:r>
              <a:rPr lang="en-US" b="1" dirty="0">
                <a:solidFill>
                  <a:srgbClr val="FF6666"/>
                </a:solidFill>
                <a:latin typeface="Courier New"/>
                <a:cs typeface="Courier New"/>
              </a:rPr>
              <a:t>(z), 1 - </a:t>
            </a:r>
            <a:r>
              <a:rPr lang="en-US" b="1" dirty="0" err="1">
                <a:solidFill>
                  <a:srgbClr val="FF6666"/>
                </a:solidFill>
                <a:latin typeface="Courier New"/>
                <a:cs typeface="Courier New"/>
              </a:rPr>
              <a:t>pnorm</a:t>
            </a:r>
            <a:r>
              <a:rPr lang="en-US" b="1" dirty="0">
                <a:solidFill>
                  <a:srgbClr val="FF6666"/>
                </a:solidFill>
                <a:latin typeface="Courier New"/>
                <a:cs typeface="Courier New"/>
              </a:rPr>
              <a:t>(z))</a:t>
            </a:r>
          </a:p>
          <a:p>
            <a:pPr marL="0" indent="0">
              <a:buNone/>
            </a:pPr>
            <a:r>
              <a:rPr lang="en-US" b="1" dirty="0">
                <a:solidFill>
                  <a:srgbClr val="FF6666"/>
                </a:solidFill>
                <a:latin typeface="Courier New"/>
                <a:cs typeface="Courier New"/>
              </a:rPr>
              <a:t>pz_2tail &lt;- </a:t>
            </a:r>
            <a:r>
              <a:rPr lang="en-US" b="1" dirty="0" smtClean="0">
                <a:solidFill>
                  <a:srgbClr val="FF6666"/>
                </a:solidFill>
                <a:latin typeface="Courier New"/>
                <a:cs typeface="Courier New"/>
              </a:rPr>
              <a:t>2 * pz_1tail</a:t>
            </a:r>
            <a:endParaRPr lang="en-US" b="1" dirty="0">
              <a:solidFill>
                <a:srgbClr val="FF6666"/>
              </a:solidFill>
              <a:latin typeface="Courier New"/>
              <a:cs typeface="Courier New"/>
            </a:endParaRPr>
          </a:p>
          <a:p>
            <a:pPr marL="0" indent="0">
              <a:buNone/>
            </a:pPr>
            <a:r>
              <a:rPr lang="en-US" b="1" dirty="0" smtClean="0">
                <a:solidFill>
                  <a:srgbClr val="FF6666"/>
                </a:solidFill>
                <a:latin typeface="Courier New"/>
                <a:cs typeface="Courier New"/>
              </a:rPr>
              <a:t>pz_2tail</a:t>
            </a:r>
          </a:p>
          <a:p>
            <a:pPr marL="0" indent="0">
              <a:buNone/>
            </a:pPr>
            <a:r>
              <a:rPr lang="en-US" b="1" dirty="0">
                <a:latin typeface="Courier New"/>
                <a:cs typeface="Courier New"/>
              </a:rPr>
              <a:t>[1] </a:t>
            </a:r>
            <a:r>
              <a:rPr lang="en-US" b="1" dirty="0" smtClean="0">
                <a:latin typeface="Courier New"/>
                <a:cs typeface="Courier New"/>
              </a:rPr>
              <a:t>0.0955807</a:t>
            </a:r>
          </a:p>
          <a:p>
            <a:pPr marL="0" indent="0">
              <a:buNone/>
            </a:pPr>
            <a:endParaRPr lang="en-US" b="1" dirty="0" smtClean="0">
              <a:latin typeface="Courier New"/>
              <a:cs typeface="Courier New"/>
            </a:endParaRPr>
          </a:p>
          <a:p>
            <a:pPr marL="0" indent="0">
              <a:buNone/>
            </a:pPr>
            <a:r>
              <a:rPr lang="en-US" b="1" dirty="0" smtClean="0">
                <a:latin typeface="Courier New"/>
                <a:cs typeface="Courier New"/>
              </a:rPr>
              <a:t>Cut-off values</a:t>
            </a:r>
          </a:p>
          <a:p>
            <a:pPr marL="0" indent="0">
              <a:buNone/>
            </a:pPr>
            <a:r>
              <a:rPr lang="en-US" b="1" dirty="0" smtClean="0">
                <a:latin typeface="Courier New"/>
                <a:cs typeface="Courier New"/>
              </a:rPr>
              <a:t>Lower &lt;- </a:t>
            </a:r>
            <a:r>
              <a:rPr lang="en-US" b="1" dirty="0" err="1" smtClean="0">
                <a:latin typeface="Courier New"/>
                <a:cs typeface="Courier New"/>
              </a:rPr>
              <a:t>qnorm</a:t>
            </a:r>
            <a:r>
              <a:rPr lang="en-US" b="1" dirty="0" smtClean="0">
                <a:latin typeface="Courier New"/>
                <a:cs typeface="Courier New"/>
              </a:rPr>
              <a:t>(.025, 100, 15/</a:t>
            </a:r>
            <a:r>
              <a:rPr lang="en-US" b="1" dirty="0" err="1" smtClean="0">
                <a:latin typeface="Courier New"/>
                <a:cs typeface="Courier New"/>
              </a:rPr>
              <a:t>sqrt</a:t>
            </a:r>
            <a:r>
              <a:rPr lang="en-US" b="1" dirty="0" smtClean="0">
                <a:latin typeface="Courier New"/>
                <a:cs typeface="Courier New"/>
              </a:rPr>
              <a:t>(25))</a:t>
            </a:r>
          </a:p>
          <a:p>
            <a:pPr marL="0" indent="0">
              <a:buNone/>
            </a:pPr>
            <a:r>
              <a:rPr lang="en-US" b="1" dirty="0" smtClean="0">
                <a:latin typeface="Courier New"/>
                <a:cs typeface="Courier New"/>
              </a:rPr>
              <a:t>Upper &lt;- </a:t>
            </a:r>
            <a:r>
              <a:rPr lang="en-US" b="1" dirty="0" err="1" smtClean="0">
                <a:latin typeface="Courier New"/>
                <a:cs typeface="Courier New"/>
              </a:rPr>
              <a:t>qnorm</a:t>
            </a:r>
            <a:r>
              <a:rPr lang="en-US" b="1" dirty="0" smtClean="0">
                <a:latin typeface="Courier New"/>
                <a:cs typeface="Courier New"/>
              </a:rPr>
              <a:t>(.975,100,15/</a:t>
            </a:r>
            <a:r>
              <a:rPr lang="en-US" b="1" dirty="0" err="1" smtClean="0">
                <a:latin typeface="Courier New"/>
                <a:cs typeface="Courier New"/>
              </a:rPr>
              <a:t>sqrt</a:t>
            </a:r>
            <a:r>
              <a:rPr lang="en-US" b="1" dirty="0" smtClean="0">
                <a:latin typeface="Courier New"/>
                <a:cs typeface="Courier New"/>
              </a:rPr>
              <a:t>(25))</a:t>
            </a:r>
          </a:p>
          <a:p>
            <a:pPr marL="0" indent="0">
              <a:buNone/>
            </a:pPr>
            <a:endParaRPr lang="en-US" b="1" dirty="0">
              <a:latin typeface="Courier New"/>
              <a:cs typeface="Courier New"/>
            </a:endParaRPr>
          </a:p>
          <a:p>
            <a:pPr marL="0" indent="0">
              <a:buNone/>
            </a:pPr>
            <a:endParaRPr lang="en-US" b="1" dirty="0">
              <a:latin typeface="Courier New"/>
              <a:cs typeface="Courier New"/>
            </a:endParaRPr>
          </a:p>
        </p:txBody>
      </p:sp>
      <p:sp>
        <p:nvSpPr>
          <p:cNvPr id="7" name="TextBox 6"/>
          <p:cNvSpPr txBox="1"/>
          <p:nvPr/>
        </p:nvSpPr>
        <p:spPr>
          <a:xfrm>
            <a:off x="10010839" y="3586666"/>
            <a:ext cx="1443024" cy="369332"/>
          </a:xfrm>
          <a:prstGeom prst="rect">
            <a:avLst/>
          </a:prstGeom>
          <a:noFill/>
        </p:spPr>
        <p:txBody>
          <a:bodyPr wrap="none" rtlCol="0">
            <a:spAutoFit/>
          </a:bodyPr>
          <a:lstStyle/>
          <a:p>
            <a:r>
              <a:rPr lang="en-US" i="1" dirty="0">
                <a:solidFill>
                  <a:prstClr val="black"/>
                </a:solidFill>
                <a:latin typeface="Gill Sans"/>
                <a:cs typeface="Gill Sans"/>
                <a:sym typeface="Wingdings"/>
              </a:rPr>
              <a:t> </a:t>
            </a:r>
            <a:r>
              <a:rPr lang="en-US" i="1" dirty="0">
                <a:solidFill>
                  <a:prstClr val="black"/>
                </a:solidFill>
                <a:latin typeface="Gill Sans"/>
                <a:cs typeface="Gill Sans"/>
              </a:rPr>
              <a:t>p = .0955</a:t>
            </a:r>
          </a:p>
        </p:txBody>
      </p:sp>
    </p:spTree>
    <p:extLst>
      <p:ext uri="{BB962C8B-B14F-4D97-AF65-F5344CB8AC3E}">
        <p14:creationId xmlns:p14="http://schemas.microsoft.com/office/powerpoint/2010/main" val="20052404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Bootstrapping</a:t>
            </a:r>
            <a:endParaRPr lang="en-US" dirty="0"/>
          </a:p>
        </p:txBody>
      </p:sp>
      <p:sp>
        <p:nvSpPr>
          <p:cNvPr id="3" name="Content Placeholder 2"/>
          <p:cNvSpPr>
            <a:spLocks noGrp="1"/>
          </p:cNvSpPr>
          <p:nvPr>
            <p:ph idx="1"/>
          </p:nvPr>
        </p:nvSpPr>
        <p:spPr/>
        <p:txBody>
          <a:bodyPr/>
          <a:lstStyle/>
          <a:p>
            <a:r>
              <a:rPr lang="en-US" b="1" dirty="0" smtClean="0">
                <a:solidFill>
                  <a:schemeClr val="accent1"/>
                </a:solidFill>
              </a:rPr>
              <a:t>Idea:</a:t>
            </a:r>
            <a:r>
              <a:rPr lang="en-US" dirty="0" smtClean="0"/>
              <a:t/>
            </a:r>
            <a:br>
              <a:rPr lang="en-US" dirty="0" smtClean="0"/>
            </a:br>
            <a:r>
              <a:rPr lang="en-US" dirty="0" smtClean="0"/>
              <a:t>Simulate </a:t>
            </a:r>
            <a:r>
              <a:rPr lang="en-US" dirty="0"/>
              <a:t>the </a:t>
            </a:r>
            <a:r>
              <a:rPr lang="en-US" dirty="0" smtClean="0"/>
              <a:t>population sampling distribution by repeatedly selecting samples (with replacement) and computing </a:t>
            </a:r>
            <a:r>
              <a:rPr lang="en-US" dirty="0"/>
              <a:t>the desired statistic</a:t>
            </a:r>
            <a:r>
              <a:rPr lang="en-US" dirty="0" smtClean="0"/>
              <a:t>.</a:t>
            </a:r>
          </a:p>
          <a:p>
            <a:endParaRPr lang="en-US" dirty="0"/>
          </a:p>
          <a:p>
            <a:r>
              <a:rPr lang="en-US" b="1" dirty="0" smtClean="0">
                <a:solidFill>
                  <a:schemeClr val="accent1"/>
                </a:solidFill>
              </a:rPr>
              <a:t>Motivation:</a:t>
            </a:r>
            <a:r>
              <a:rPr lang="en-US" dirty="0" smtClean="0"/>
              <a:t/>
            </a:r>
            <a:br>
              <a:rPr lang="en-US" dirty="0" smtClean="0"/>
            </a:br>
            <a:r>
              <a:rPr lang="en-US" dirty="0" smtClean="0"/>
              <a:t>Since the sample came from the population of interest, it can be used to estimate that population, and determine the Confidence Interval.</a:t>
            </a:r>
            <a:endParaRPr lang="en-US" dirty="0"/>
          </a:p>
        </p:txBody>
      </p:sp>
    </p:spTree>
    <p:extLst>
      <p:ext uri="{BB962C8B-B14F-4D97-AF65-F5344CB8AC3E}">
        <p14:creationId xmlns:p14="http://schemas.microsoft.com/office/powerpoint/2010/main" val="85856198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46313" y="481264"/>
            <a:ext cx="7772400" cy="4081212"/>
          </a:xfrm>
        </p:spPr>
        <p:txBody>
          <a:bodyPr anchor="ctr" anchorCtr="0">
            <a:normAutofit/>
          </a:bodyPr>
          <a:lstStyle/>
          <a:p>
            <a:pPr algn="ctr"/>
            <a:r>
              <a:rPr lang="en-US" sz="4400" cap="none" dirty="0">
                <a:solidFill>
                  <a:schemeClr val="tx1"/>
                </a:solidFill>
              </a:rPr>
              <a:t>When the null hypothesis is </a:t>
            </a:r>
            <a:r>
              <a:rPr lang="en-US" sz="4400" cap="none" dirty="0">
                <a:solidFill>
                  <a:srgbClr val="FF6666"/>
                </a:solidFill>
              </a:rPr>
              <a:t>true</a:t>
            </a:r>
            <a:endParaRPr lang="en-US" sz="4400" dirty="0">
              <a:solidFill>
                <a:srgbClr val="FF6666"/>
              </a:solidFill>
            </a:endParaRPr>
          </a:p>
        </p:txBody>
      </p:sp>
      <p:sp>
        <p:nvSpPr>
          <p:cNvPr id="3" name="Text Placeholder 2"/>
          <p:cNvSpPr>
            <a:spLocks noGrp="1"/>
          </p:cNvSpPr>
          <p:nvPr>
            <p:ph type="body" idx="1"/>
          </p:nvPr>
        </p:nvSpPr>
        <p:spPr/>
        <p:txBody>
          <a:bodyPr>
            <a:normAutofit fontScale="92500" lnSpcReduction="20000"/>
          </a:bodyPr>
          <a:lstStyle/>
          <a:p>
            <a:pPr algn="ctr"/>
            <a:r>
              <a:rPr lang="en-US" sz="5400" dirty="0">
                <a:solidFill>
                  <a:schemeClr val="tx1"/>
                </a:solidFill>
                <a:latin typeface="Lobster Two"/>
                <a:cs typeface="Lobster Two"/>
              </a:rPr>
              <a:t>1-sample z-test</a:t>
            </a:r>
          </a:p>
          <a:p>
            <a:pPr algn="ctr"/>
            <a:r>
              <a:rPr lang="en-US" sz="5400" dirty="0">
                <a:solidFill>
                  <a:schemeClr val="tx1"/>
                </a:solidFill>
                <a:latin typeface="Lobster Two"/>
                <a:cs typeface="Lobster Two"/>
              </a:rPr>
              <a:t>n = 25</a:t>
            </a:r>
          </a:p>
        </p:txBody>
      </p:sp>
      <p:pic>
        <p:nvPicPr>
          <p:cNvPr id="4" name="Picture 3"/>
          <p:cNvPicPr>
            <a:picLocks noChangeAspect="1"/>
          </p:cNvPicPr>
          <p:nvPr/>
        </p:nvPicPr>
        <p:blipFill>
          <a:blip r:embed="rId2"/>
          <a:stretch>
            <a:fillRect/>
          </a:stretch>
        </p:blipFill>
        <p:spPr>
          <a:xfrm>
            <a:off x="4762500" y="3828351"/>
            <a:ext cx="2832100" cy="419100"/>
          </a:xfrm>
          <a:prstGeom prst="rect">
            <a:avLst/>
          </a:prstGeom>
        </p:spPr>
      </p:pic>
    </p:spTree>
    <p:extLst>
      <p:ext uri="{BB962C8B-B14F-4D97-AF65-F5344CB8AC3E}">
        <p14:creationId xmlns:p14="http://schemas.microsoft.com/office/powerpoint/2010/main" val="77851019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24000" y="-12700"/>
            <a:ext cx="9144000" cy="646331"/>
          </a:xfrm>
          <a:prstGeom prst="rect">
            <a:avLst/>
          </a:prstGeom>
          <a:noFill/>
        </p:spPr>
        <p:txBody>
          <a:bodyPr wrap="square" rtlCol="0">
            <a:spAutoFit/>
          </a:bodyPr>
          <a:lstStyle/>
          <a:p>
            <a:r>
              <a:rPr lang="en-US" dirty="0">
                <a:solidFill>
                  <a:prstClr val="white"/>
                </a:solidFill>
                <a:latin typeface="Lato" charset="0"/>
                <a:ea typeface="Lato" charset="0"/>
                <a:cs typeface="Lato" charset="0"/>
              </a:rPr>
              <a:t>Differences between population mean and sample mean (100 samples) when null is </a:t>
            </a:r>
            <a:r>
              <a:rPr lang="en-US" b="1" dirty="0">
                <a:solidFill>
                  <a:srgbClr val="FF6666"/>
                </a:solidFill>
                <a:latin typeface="Lato" charset="0"/>
                <a:ea typeface="Lato" charset="0"/>
                <a:cs typeface="Lato" charset="0"/>
              </a:rPr>
              <a:t>true</a:t>
            </a:r>
          </a:p>
        </p:txBody>
      </p:sp>
      <p:pic>
        <p:nvPicPr>
          <p:cNvPr id="5" name="Picture 4" descr="null_1samp_z-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341087"/>
            <a:ext cx="9144000" cy="6531429"/>
          </a:xfrm>
          <a:prstGeom prst="rect">
            <a:avLst/>
          </a:prstGeom>
        </p:spPr>
      </p:pic>
      <p:pic>
        <p:nvPicPr>
          <p:cNvPr id="6" name="Picture 5"/>
          <p:cNvPicPr>
            <a:picLocks noChangeAspect="1"/>
          </p:cNvPicPr>
          <p:nvPr/>
        </p:nvPicPr>
        <p:blipFill>
          <a:blip r:embed="rId3"/>
          <a:stretch>
            <a:fillRect/>
          </a:stretch>
        </p:blipFill>
        <p:spPr>
          <a:xfrm>
            <a:off x="5118100" y="615251"/>
            <a:ext cx="2832100" cy="419100"/>
          </a:xfrm>
          <a:prstGeom prst="rect">
            <a:avLst/>
          </a:prstGeom>
        </p:spPr>
      </p:pic>
    </p:spTree>
    <p:extLst>
      <p:ext uri="{BB962C8B-B14F-4D97-AF65-F5344CB8AC3E}">
        <p14:creationId xmlns:p14="http://schemas.microsoft.com/office/powerpoint/2010/main" val="45657164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null_1samp_z-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326572"/>
            <a:ext cx="9144000" cy="6531429"/>
          </a:xfrm>
          <a:prstGeom prst="rect">
            <a:avLst/>
          </a:prstGeom>
        </p:spPr>
      </p:pic>
      <p:sp>
        <p:nvSpPr>
          <p:cNvPr id="3" name="TextBox 2"/>
          <p:cNvSpPr txBox="1"/>
          <p:nvPr/>
        </p:nvSpPr>
        <p:spPr>
          <a:xfrm>
            <a:off x="1524000" y="-12700"/>
            <a:ext cx="9144000" cy="615553"/>
          </a:xfrm>
          <a:prstGeom prst="rect">
            <a:avLst/>
          </a:prstGeom>
          <a:noFill/>
        </p:spPr>
        <p:txBody>
          <a:bodyPr wrap="square" rtlCol="0">
            <a:spAutoFit/>
          </a:bodyPr>
          <a:lstStyle/>
          <a:p>
            <a:r>
              <a:rPr lang="en-US" sz="1600" dirty="0">
                <a:solidFill>
                  <a:prstClr val="white"/>
                </a:solidFill>
                <a:latin typeface="Lato" charset="0"/>
                <a:ea typeface="Lato" charset="0"/>
                <a:cs typeface="Lato" charset="0"/>
              </a:rPr>
              <a:t>100 z-statistics (absolute value) when null is </a:t>
            </a:r>
            <a:r>
              <a:rPr lang="en-US" sz="1600" b="1" dirty="0">
                <a:solidFill>
                  <a:srgbClr val="FF6666"/>
                </a:solidFill>
                <a:latin typeface="Lato" charset="0"/>
                <a:ea typeface="Lato" charset="0"/>
                <a:cs typeface="Lato" charset="0"/>
              </a:rPr>
              <a:t>true</a:t>
            </a:r>
            <a:r>
              <a:rPr lang="en-US" sz="1600" dirty="0">
                <a:solidFill>
                  <a:prstClr val="white"/>
                </a:solidFill>
                <a:latin typeface="Lato" charset="0"/>
                <a:ea typeface="Lato" charset="0"/>
                <a:cs typeface="Lato" charset="0"/>
              </a:rPr>
              <a:t>: 7% false positives using z-test (𝛂 = .05/2)</a:t>
            </a:r>
          </a:p>
          <a:p>
            <a:endParaRPr lang="en-US" b="1" dirty="0">
              <a:solidFill>
                <a:srgbClr val="FF6666"/>
              </a:solidFill>
              <a:latin typeface="Gill Sans"/>
              <a:cs typeface="Gill Sans"/>
            </a:endParaRPr>
          </a:p>
        </p:txBody>
      </p:sp>
      <p:pic>
        <p:nvPicPr>
          <p:cNvPr id="5" name="Picture 4"/>
          <p:cNvPicPr>
            <a:picLocks noChangeAspect="1"/>
          </p:cNvPicPr>
          <p:nvPr/>
        </p:nvPicPr>
        <p:blipFill>
          <a:blip r:embed="rId3"/>
          <a:stretch>
            <a:fillRect/>
          </a:stretch>
        </p:blipFill>
        <p:spPr>
          <a:xfrm>
            <a:off x="5029200" y="620931"/>
            <a:ext cx="2832100" cy="419100"/>
          </a:xfrm>
          <a:prstGeom prst="rect">
            <a:avLst/>
          </a:prstGeom>
        </p:spPr>
      </p:pic>
    </p:spTree>
    <p:extLst>
      <p:ext uri="{BB962C8B-B14F-4D97-AF65-F5344CB8AC3E}">
        <p14:creationId xmlns:p14="http://schemas.microsoft.com/office/powerpoint/2010/main" val="12893914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null_1samp_z-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388357"/>
            <a:ext cx="9144000" cy="6531429"/>
          </a:xfrm>
          <a:prstGeom prst="rect">
            <a:avLst/>
          </a:prstGeom>
        </p:spPr>
      </p:pic>
      <p:sp>
        <p:nvSpPr>
          <p:cNvPr id="5" name="TextBox 4"/>
          <p:cNvSpPr txBox="1"/>
          <p:nvPr/>
        </p:nvSpPr>
        <p:spPr>
          <a:xfrm>
            <a:off x="1524000" y="-12700"/>
            <a:ext cx="9144000" cy="646331"/>
          </a:xfrm>
          <a:prstGeom prst="rect">
            <a:avLst/>
          </a:prstGeom>
          <a:noFill/>
        </p:spPr>
        <p:txBody>
          <a:bodyPr wrap="square" rtlCol="0">
            <a:spAutoFit/>
          </a:bodyPr>
          <a:lstStyle/>
          <a:p>
            <a:r>
              <a:rPr lang="en-US" dirty="0">
                <a:solidFill>
                  <a:prstClr val="white"/>
                </a:solidFill>
                <a:latin typeface="Lato" charset="0"/>
                <a:ea typeface="Lato" charset="0"/>
                <a:cs typeface="Lato" charset="0"/>
              </a:rPr>
              <a:t>100 p-values when null is </a:t>
            </a:r>
            <a:r>
              <a:rPr lang="en-US" b="1" dirty="0">
                <a:solidFill>
                  <a:srgbClr val="FF6666"/>
                </a:solidFill>
                <a:latin typeface="Lato" charset="0"/>
                <a:ea typeface="Lato" charset="0"/>
                <a:cs typeface="Lato" charset="0"/>
              </a:rPr>
              <a:t>true</a:t>
            </a:r>
            <a:r>
              <a:rPr lang="en-US" dirty="0">
                <a:solidFill>
                  <a:prstClr val="white"/>
                </a:solidFill>
                <a:latin typeface="Lato" charset="0"/>
                <a:ea typeface="Lato" charset="0"/>
                <a:cs typeface="Lato" charset="0"/>
              </a:rPr>
              <a:t>: 7% false positives using z-test (𝛂 = .05/2)</a:t>
            </a:r>
          </a:p>
          <a:p>
            <a:endParaRPr lang="en-US" dirty="0">
              <a:solidFill>
                <a:prstClr val="black"/>
              </a:solidFill>
              <a:latin typeface="Lato" charset="0"/>
              <a:ea typeface="Lato" charset="0"/>
              <a:cs typeface="Lato" charset="0"/>
            </a:endParaRPr>
          </a:p>
        </p:txBody>
      </p:sp>
      <p:pic>
        <p:nvPicPr>
          <p:cNvPr id="6" name="Picture 5"/>
          <p:cNvPicPr>
            <a:picLocks noChangeAspect="1"/>
          </p:cNvPicPr>
          <p:nvPr/>
        </p:nvPicPr>
        <p:blipFill>
          <a:blip r:embed="rId3"/>
          <a:stretch>
            <a:fillRect/>
          </a:stretch>
        </p:blipFill>
        <p:spPr>
          <a:xfrm>
            <a:off x="5118100" y="615251"/>
            <a:ext cx="2832100" cy="419100"/>
          </a:xfrm>
          <a:prstGeom prst="rect">
            <a:avLst/>
          </a:prstGeom>
        </p:spPr>
      </p:pic>
    </p:spTree>
    <p:extLst>
      <p:ext uri="{BB962C8B-B14F-4D97-AF65-F5344CB8AC3E}">
        <p14:creationId xmlns:p14="http://schemas.microsoft.com/office/powerpoint/2010/main" val="85271187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46313" y="481264"/>
            <a:ext cx="7772400" cy="4081212"/>
          </a:xfrm>
        </p:spPr>
        <p:txBody>
          <a:bodyPr anchor="ctr" anchorCtr="0">
            <a:normAutofit/>
          </a:bodyPr>
          <a:lstStyle/>
          <a:p>
            <a:pPr algn="ctr"/>
            <a:r>
              <a:rPr lang="en-US" sz="4400" cap="none" dirty="0">
                <a:solidFill>
                  <a:schemeClr val="tx1"/>
                </a:solidFill>
              </a:rPr>
              <a:t>One sample means </a:t>
            </a:r>
            <a:r>
              <a:rPr lang="en-US" sz="4400" cap="none" dirty="0" smtClean="0">
                <a:solidFill>
                  <a:schemeClr val="tx1"/>
                </a:solidFill>
              </a:rPr>
              <a:t>T-test</a:t>
            </a:r>
            <a:endParaRPr lang="en-US" sz="4400" dirty="0">
              <a:solidFill>
                <a:schemeClr val="tx1"/>
              </a:solidFill>
            </a:endParaRP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74206409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431800"/>
            <a:ext cx="8229600" cy="1638300"/>
          </a:xfrm>
        </p:spPr>
        <p:txBody>
          <a:bodyPr>
            <a:normAutofit fontScale="92500"/>
          </a:bodyPr>
          <a:lstStyle/>
          <a:p>
            <a:pPr marL="0" indent="0">
              <a:buNone/>
            </a:pPr>
            <a:r>
              <a:rPr lang="en-US" dirty="0" smtClean="0"/>
              <a:t>Now let’s vindicate our poor NASA interns: we have found the actual sample data, and now can calculate both the sample mean and standard deviation. We’ll use the sample standard deviation (</a:t>
            </a:r>
            <a:r>
              <a:rPr lang="en-US" i="1" dirty="0" smtClean="0"/>
              <a:t>s</a:t>
            </a:r>
            <a:r>
              <a:rPr lang="en-US" dirty="0" smtClean="0"/>
              <a:t> = 13) to estimate the population </a:t>
            </a:r>
            <a:r>
              <a:rPr lang="en-US" dirty="0" err="1" smtClean="0"/>
              <a:t>s.d.</a:t>
            </a:r>
            <a:r>
              <a:rPr lang="en-US" dirty="0" smtClean="0"/>
              <a:t> (𝞼).</a:t>
            </a:r>
          </a:p>
        </p:txBody>
      </p:sp>
      <p:sp>
        <p:nvSpPr>
          <p:cNvPr id="2" name="TextBox 1"/>
          <p:cNvSpPr txBox="1"/>
          <p:nvPr/>
        </p:nvSpPr>
        <p:spPr>
          <a:xfrm>
            <a:off x="1524000" y="5103674"/>
            <a:ext cx="9144000" cy="1200329"/>
          </a:xfrm>
          <a:prstGeom prst="rect">
            <a:avLst/>
          </a:prstGeom>
          <a:noFill/>
        </p:spPr>
        <p:txBody>
          <a:bodyPr wrap="square" rtlCol="0">
            <a:spAutoFit/>
          </a:bodyPr>
          <a:lstStyle/>
          <a:p>
            <a:pPr algn="ctr"/>
            <a:r>
              <a:rPr lang="en-US" sz="3600" dirty="0">
                <a:solidFill>
                  <a:prstClr val="black"/>
                </a:solidFill>
                <a:latin typeface="Porter Sans Block"/>
                <a:cs typeface="Porter Sans Block"/>
              </a:rPr>
              <a:t>What is the NULL distribution of this new test statistic?</a:t>
            </a:r>
          </a:p>
        </p:txBody>
      </p:sp>
    </p:spTree>
    <p:extLst>
      <p:ext uri="{BB962C8B-B14F-4D97-AF65-F5344CB8AC3E}">
        <p14:creationId xmlns:p14="http://schemas.microsoft.com/office/powerpoint/2010/main" val="1741914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Obtaining a test statistic</a:t>
            </a:r>
            <a:endParaRPr lang="en-US" dirty="0"/>
          </a:p>
        </p:txBody>
      </p:sp>
      <p:sp>
        <p:nvSpPr>
          <p:cNvPr id="3" name="Content Placeholder 2"/>
          <p:cNvSpPr>
            <a:spLocks noGrp="1"/>
          </p:cNvSpPr>
          <p:nvPr>
            <p:ph idx="1"/>
          </p:nvPr>
        </p:nvSpPr>
        <p:spPr/>
        <p:txBody>
          <a:bodyPr/>
          <a:lstStyle/>
          <a:p>
            <a:r>
              <a:rPr lang="en-US" dirty="0" smtClean="0"/>
              <a:t>Remember our general formula for any test statistic about some parameter, </a:t>
            </a:r>
            <a:r>
              <a:rPr lang="en-US" dirty="0" err="1" smtClean="0"/>
              <a:t>θ</a:t>
            </a:r>
            <a:r>
              <a:rPr lang="en-US" dirty="0" smtClean="0"/>
              <a:t>:</a:t>
            </a:r>
            <a:endParaRPr lang="en-US" dirty="0"/>
          </a:p>
        </p:txBody>
      </p:sp>
      <p:pic>
        <p:nvPicPr>
          <p:cNvPr id="6" name="Picture 5"/>
          <p:cNvPicPr>
            <a:picLocks noChangeAspect="1"/>
          </p:cNvPicPr>
          <p:nvPr/>
        </p:nvPicPr>
        <p:blipFill>
          <a:blip r:embed="rId2"/>
          <a:stretch>
            <a:fillRect/>
          </a:stretch>
        </p:blipFill>
        <p:spPr>
          <a:xfrm>
            <a:off x="9354880" y="4876800"/>
            <a:ext cx="1313121" cy="1981200"/>
          </a:xfrm>
          <a:prstGeom prst="rect">
            <a:avLst/>
          </a:prstGeom>
        </p:spPr>
      </p:pic>
      <p:pic>
        <p:nvPicPr>
          <p:cNvPr id="8" name="Picture 7"/>
          <p:cNvPicPr>
            <a:picLocks noChangeAspect="1"/>
          </p:cNvPicPr>
          <p:nvPr/>
        </p:nvPicPr>
        <p:blipFill>
          <a:blip r:embed="rId3"/>
          <a:stretch>
            <a:fillRect/>
          </a:stretch>
        </p:blipFill>
        <p:spPr>
          <a:xfrm>
            <a:off x="5245100" y="2590800"/>
            <a:ext cx="1219200" cy="1193800"/>
          </a:xfrm>
          <a:prstGeom prst="rect">
            <a:avLst/>
          </a:prstGeom>
        </p:spPr>
      </p:pic>
      <p:pic>
        <p:nvPicPr>
          <p:cNvPr id="4" name="Picture 3"/>
          <p:cNvPicPr>
            <a:picLocks noChangeAspect="1"/>
          </p:cNvPicPr>
          <p:nvPr/>
        </p:nvPicPr>
        <p:blipFill>
          <a:blip r:embed="rId4"/>
          <a:stretch>
            <a:fillRect/>
          </a:stretch>
        </p:blipFill>
        <p:spPr>
          <a:xfrm>
            <a:off x="5245100" y="4876800"/>
            <a:ext cx="1219200" cy="1282700"/>
          </a:xfrm>
          <a:prstGeom prst="rect">
            <a:avLst/>
          </a:prstGeom>
        </p:spPr>
      </p:pic>
      <p:sp>
        <p:nvSpPr>
          <p:cNvPr id="5" name="Freeform 4"/>
          <p:cNvSpPr/>
          <p:nvPr/>
        </p:nvSpPr>
        <p:spPr>
          <a:xfrm>
            <a:off x="3477952" y="3136900"/>
            <a:ext cx="1398848" cy="2425700"/>
          </a:xfrm>
          <a:custGeom>
            <a:avLst/>
            <a:gdLst>
              <a:gd name="connsiteX0" fmla="*/ 1231640 w 1231640"/>
              <a:gd name="connsiteY0" fmla="*/ 0 h 2425700"/>
              <a:gd name="connsiteX1" fmla="*/ 279140 w 1231640"/>
              <a:gd name="connsiteY1" fmla="*/ 444500 h 2425700"/>
              <a:gd name="connsiteX2" fmla="*/ 50540 w 1231640"/>
              <a:gd name="connsiteY2" fmla="*/ 1282700 h 2425700"/>
              <a:gd name="connsiteX3" fmla="*/ 114040 w 1231640"/>
              <a:gd name="connsiteY3" fmla="*/ 1993900 h 2425700"/>
              <a:gd name="connsiteX4" fmla="*/ 1193540 w 1231640"/>
              <a:gd name="connsiteY4" fmla="*/ 2425700 h 2425700"/>
              <a:gd name="connsiteX0" fmla="*/ 1227355 w 1227355"/>
              <a:gd name="connsiteY0" fmla="*/ 0 h 2425700"/>
              <a:gd name="connsiteX1" fmla="*/ 198655 w 1227355"/>
              <a:gd name="connsiteY1" fmla="*/ 368300 h 2425700"/>
              <a:gd name="connsiteX2" fmla="*/ 46255 w 1227355"/>
              <a:gd name="connsiteY2" fmla="*/ 1282700 h 2425700"/>
              <a:gd name="connsiteX3" fmla="*/ 109755 w 1227355"/>
              <a:gd name="connsiteY3" fmla="*/ 1993900 h 2425700"/>
              <a:gd name="connsiteX4" fmla="*/ 1189255 w 1227355"/>
              <a:gd name="connsiteY4" fmla="*/ 2425700 h 2425700"/>
              <a:gd name="connsiteX0" fmla="*/ 1361814 w 1361814"/>
              <a:gd name="connsiteY0" fmla="*/ 0 h 2425700"/>
              <a:gd name="connsiteX1" fmla="*/ 333114 w 1361814"/>
              <a:gd name="connsiteY1" fmla="*/ 368300 h 2425700"/>
              <a:gd name="connsiteX2" fmla="*/ 2914 w 1361814"/>
              <a:gd name="connsiteY2" fmla="*/ 1117600 h 2425700"/>
              <a:gd name="connsiteX3" fmla="*/ 244214 w 1361814"/>
              <a:gd name="connsiteY3" fmla="*/ 1993900 h 2425700"/>
              <a:gd name="connsiteX4" fmla="*/ 1323714 w 1361814"/>
              <a:gd name="connsiteY4" fmla="*/ 2425700 h 2425700"/>
              <a:gd name="connsiteX0" fmla="*/ 1358900 w 1358900"/>
              <a:gd name="connsiteY0" fmla="*/ 0 h 2425700"/>
              <a:gd name="connsiteX1" fmla="*/ 330200 w 1358900"/>
              <a:gd name="connsiteY1" fmla="*/ 368300 h 2425700"/>
              <a:gd name="connsiteX2" fmla="*/ 0 w 1358900"/>
              <a:gd name="connsiteY2" fmla="*/ 1117600 h 2425700"/>
              <a:gd name="connsiteX3" fmla="*/ 330200 w 1358900"/>
              <a:gd name="connsiteY3" fmla="*/ 2032000 h 2425700"/>
              <a:gd name="connsiteX4" fmla="*/ 1320800 w 1358900"/>
              <a:gd name="connsiteY4" fmla="*/ 2425700 h 2425700"/>
              <a:gd name="connsiteX0" fmla="*/ 1397000 w 1397000"/>
              <a:gd name="connsiteY0" fmla="*/ 0 h 2425700"/>
              <a:gd name="connsiteX1" fmla="*/ 368300 w 1397000"/>
              <a:gd name="connsiteY1" fmla="*/ 368300 h 2425700"/>
              <a:gd name="connsiteX2" fmla="*/ 0 w 1397000"/>
              <a:gd name="connsiteY2" fmla="*/ 1231900 h 2425700"/>
              <a:gd name="connsiteX3" fmla="*/ 368300 w 1397000"/>
              <a:gd name="connsiteY3" fmla="*/ 2032000 h 2425700"/>
              <a:gd name="connsiteX4" fmla="*/ 1358900 w 1397000"/>
              <a:gd name="connsiteY4" fmla="*/ 2425700 h 2425700"/>
              <a:gd name="connsiteX0" fmla="*/ 1398848 w 1398848"/>
              <a:gd name="connsiteY0" fmla="*/ 0 h 2425700"/>
              <a:gd name="connsiteX1" fmla="*/ 497148 w 1398848"/>
              <a:gd name="connsiteY1" fmla="*/ 292100 h 2425700"/>
              <a:gd name="connsiteX2" fmla="*/ 1848 w 1398848"/>
              <a:gd name="connsiteY2" fmla="*/ 1231900 h 2425700"/>
              <a:gd name="connsiteX3" fmla="*/ 370148 w 1398848"/>
              <a:gd name="connsiteY3" fmla="*/ 2032000 h 2425700"/>
              <a:gd name="connsiteX4" fmla="*/ 1360748 w 1398848"/>
              <a:gd name="connsiteY4" fmla="*/ 2425700 h 2425700"/>
              <a:gd name="connsiteX0" fmla="*/ 1398848 w 1398848"/>
              <a:gd name="connsiteY0" fmla="*/ 0 h 2425700"/>
              <a:gd name="connsiteX1" fmla="*/ 497148 w 1398848"/>
              <a:gd name="connsiteY1" fmla="*/ 292100 h 2425700"/>
              <a:gd name="connsiteX2" fmla="*/ 1848 w 1398848"/>
              <a:gd name="connsiteY2" fmla="*/ 1231900 h 2425700"/>
              <a:gd name="connsiteX3" fmla="*/ 370148 w 1398848"/>
              <a:gd name="connsiteY3" fmla="*/ 2032000 h 2425700"/>
              <a:gd name="connsiteX4" fmla="*/ 1360748 w 1398848"/>
              <a:gd name="connsiteY4" fmla="*/ 2425700 h 2425700"/>
              <a:gd name="connsiteX0" fmla="*/ 1398848 w 1398848"/>
              <a:gd name="connsiteY0" fmla="*/ 0 h 2425700"/>
              <a:gd name="connsiteX1" fmla="*/ 497148 w 1398848"/>
              <a:gd name="connsiteY1" fmla="*/ 292100 h 2425700"/>
              <a:gd name="connsiteX2" fmla="*/ 1848 w 1398848"/>
              <a:gd name="connsiteY2" fmla="*/ 1231900 h 2425700"/>
              <a:gd name="connsiteX3" fmla="*/ 370148 w 1398848"/>
              <a:gd name="connsiteY3" fmla="*/ 2032000 h 2425700"/>
              <a:gd name="connsiteX4" fmla="*/ 1360748 w 1398848"/>
              <a:gd name="connsiteY4" fmla="*/ 2425700 h 2425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8848" h="2425700">
                <a:moveTo>
                  <a:pt x="1398848" y="0"/>
                </a:moveTo>
                <a:cubicBezTo>
                  <a:pt x="1021023" y="1058"/>
                  <a:pt x="729981" y="99483"/>
                  <a:pt x="497148" y="292100"/>
                </a:cubicBezTo>
                <a:cubicBezTo>
                  <a:pt x="264315" y="484717"/>
                  <a:pt x="23015" y="941917"/>
                  <a:pt x="1848" y="1231900"/>
                </a:cubicBezTo>
                <a:cubicBezTo>
                  <a:pt x="-19319" y="1521883"/>
                  <a:pt x="143665" y="1833033"/>
                  <a:pt x="370148" y="2032000"/>
                </a:cubicBezTo>
                <a:cubicBezTo>
                  <a:pt x="596631" y="2230967"/>
                  <a:pt x="1360748" y="2425700"/>
                  <a:pt x="1360748" y="2425700"/>
                </a:cubicBezTo>
              </a:path>
            </a:pathLst>
          </a:custGeom>
          <a:ln w="50800">
            <a:solidFill>
              <a:srgbClr val="FF6666"/>
            </a:solidFill>
            <a:prstDash val="sysDash"/>
            <a:tailEnd type="triangle" w="lg" len="med"/>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solidFill>
                <a:prstClr val="black"/>
              </a:solidFill>
            </a:endParaRPr>
          </a:p>
        </p:txBody>
      </p:sp>
    </p:spTree>
    <p:extLst>
      <p:ext uri="{BB962C8B-B14F-4D97-AF65-F5344CB8AC3E}">
        <p14:creationId xmlns:p14="http://schemas.microsoft.com/office/powerpoint/2010/main" val="72206546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Using the sample estimate of the variance</a:t>
            </a:r>
            <a:endParaRPr lang="en-US" dirty="0"/>
          </a:p>
        </p:txBody>
      </p:sp>
      <p:sp>
        <p:nvSpPr>
          <p:cNvPr id="3" name="Content Placeholder 2"/>
          <p:cNvSpPr>
            <a:spLocks noGrp="1"/>
          </p:cNvSpPr>
          <p:nvPr>
            <p:ph idx="1"/>
          </p:nvPr>
        </p:nvSpPr>
        <p:spPr/>
        <p:txBody>
          <a:bodyPr>
            <a:normAutofit lnSpcReduction="10000"/>
          </a:bodyPr>
          <a:lstStyle/>
          <a:p>
            <a:r>
              <a:rPr lang="en-US" dirty="0" smtClean="0"/>
              <a:t>Recall the sample estimate of the </a:t>
            </a:r>
            <a:r>
              <a:rPr lang="en-US" dirty="0"/>
              <a:t>population </a:t>
            </a:r>
            <a:r>
              <a:rPr lang="en-US" dirty="0" smtClean="0"/>
              <a:t>variance:</a:t>
            </a:r>
          </a:p>
          <a:p>
            <a:endParaRPr lang="en-US" dirty="0"/>
          </a:p>
          <a:p>
            <a:endParaRPr lang="en-US" dirty="0" smtClean="0"/>
          </a:p>
          <a:p>
            <a:endParaRPr lang="en-US" dirty="0" smtClean="0"/>
          </a:p>
          <a:p>
            <a:r>
              <a:rPr lang="en-US" dirty="0" smtClean="0"/>
              <a:t>The t-statistic formula is:</a:t>
            </a:r>
          </a:p>
          <a:p>
            <a:endParaRPr lang="en-US" dirty="0"/>
          </a:p>
          <a:p>
            <a:endParaRPr lang="en-US" dirty="0" smtClean="0"/>
          </a:p>
          <a:p>
            <a:r>
              <a:rPr lang="en-US" dirty="0" smtClean="0"/>
              <a:t>At this point, you may be worried </a:t>
            </a:r>
            <a:r>
              <a:rPr lang="en-US" dirty="0"/>
              <a:t>about the effect of variability of the </a:t>
            </a:r>
            <a:r>
              <a:rPr lang="en-US" dirty="0" smtClean="0"/>
              <a:t>variance estimate</a:t>
            </a:r>
          </a:p>
          <a:p>
            <a:r>
              <a:rPr lang="en-US" dirty="0" smtClean="0"/>
              <a:t>You would </a:t>
            </a:r>
            <a:r>
              <a:rPr lang="en-US" dirty="0"/>
              <a:t>be right: </a:t>
            </a:r>
            <a:r>
              <a:rPr lang="en-US" dirty="0" smtClean="0"/>
              <a:t>the </a:t>
            </a:r>
            <a:r>
              <a:rPr lang="en-US" dirty="0"/>
              <a:t>random </a:t>
            </a:r>
            <a:r>
              <a:rPr lang="en-US" dirty="0" smtClean="0"/>
              <a:t>variable, </a:t>
            </a:r>
            <a:r>
              <a:rPr lang="en-US" i="1" dirty="0" smtClean="0"/>
              <a:t>t</a:t>
            </a:r>
            <a:r>
              <a:rPr lang="en-US" dirty="0" smtClean="0"/>
              <a:t>, is no </a:t>
            </a:r>
            <a:r>
              <a:rPr lang="en-US" dirty="0"/>
              <a:t>longer </a:t>
            </a:r>
            <a:r>
              <a:rPr lang="en-US" dirty="0" smtClean="0"/>
              <a:t>normally distributed</a:t>
            </a:r>
          </a:p>
          <a:p>
            <a:pPr lvl="1"/>
            <a:r>
              <a:rPr lang="en-US" dirty="0" smtClean="0"/>
              <a:t>It has a unique distribution: the</a:t>
            </a:r>
            <a:r>
              <a:rPr lang="en-US" i="1" dirty="0" smtClean="0"/>
              <a:t> t</a:t>
            </a:r>
            <a:r>
              <a:rPr lang="en-US" dirty="0" smtClean="0"/>
              <a:t>-distribution, with </a:t>
            </a:r>
            <a:r>
              <a:rPr lang="en-US" i="1" dirty="0" smtClean="0"/>
              <a:t>n-1 </a:t>
            </a:r>
            <a:r>
              <a:rPr lang="en-US" dirty="0" smtClean="0"/>
              <a:t>degrees of freedom</a:t>
            </a:r>
          </a:p>
          <a:p>
            <a:pPr lvl="1"/>
            <a:r>
              <a:rPr lang="en-US" dirty="0" smtClean="0"/>
              <a:t>The </a:t>
            </a:r>
            <a:r>
              <a:rPr lang="en-US" i="1" dirty="0" smtClean="0"/>
              <a:t>t</a:t>
            </a:r>
            <a:r>
              <a:rPr lang="en-US" dirty="0" smtClean="0"/>
              <a:t>-distribution is </a:t>
            </a:r>
            <a:r>
              <a:rPr lang="en-US" i="1" dirty="0" smtClean="0"/>
              <a:t>asymptotically</a:t>
            </a:r>
            <a:r>
              <a:rPr lang="en-US" dirty="0" smtClean="0"/>
              <a:t> normal</a:t>
            </a:r>
          </a:p>
        </p:txBody>
      </p:sp>
      <p:graphicFrame>
        <p:nvGraphicFramePr>
          <p:cNvPr id="4" name="Content Placeholder 5"/>
          <p:cNvGraphicFramePr>
            <a:graphicFrameLocks noChangeAspect="1"/>
          </p:cNvGraphicFramePr>
          <p:nvPr>
            <p:extLst/>
          </p:nvPr>
        </p:nvGraphicFramePr>
        <p:xfrm>
          <a:off x="5287234" y="1907092"/>
          <a:ext cx="1455549" cy="866271"/>
        </p:xfrm>
        <a:graphic>
          <a:graphicData uri="http://schemas.openxmlformats.org/presentationml/2006/ole">
            <mc:AlternateContent xmlns:mc="http://schemas.openxmlformats.org/markup-compatibility/2006">
              <mc:Choice xmlns:v="urn:schemas-microsoft-com:vml" Requires="v">
                <p:oleObj spid="_x0000_s6242" name="Equation" r:id="rId3" imgW="1066800" imgH="635000" progId="Equation.3">
                  <p:embed/>
                </p:oleObj>
              </mc:Choice>
              <mc:Fallback>
                <p:oleObj name="Equation" r:id="rId3" imgW="1066800" imgH="635000" progId="Equation.3">
                  <p:embed/>
                  <p:pic>
                    <p:nvPicPr>
                      <p:cNvPr id="0" name=""/>
                      <p:cNvPicPr/>
                      <p:nvPr/>
                    </p:nvPicPr>
                    <p:blipFill>
                      <a:blip r:embed="rId4"/>
                      <a:stretch>
                        <a:fillRect/>
                      </a:stretch>
                    </p:blipFill>
                    <p:spPr>
                      <a:xfrm>
                        <a:off x="5287234" y="1907092"/>
                        <a:ext cx="1455549" cy="866271"/>
                      </a:xfrm>
                      <a:prstGeom prst="rect">
                        <a:avLst/>
                      </a:prstGeom>
                    </p:spPr>
                  </p:pic>
                </p:oleObj>
              </mc:Fallback>
            </mc:AlternateContent>
          </a:graphicData>
        </a:graphic>
      </p:graphicFrame>
      <p:graphicFrame>
        <p:nvGraphicFramePr>
          <p:cNvPr id="5" name="Object 4"/>
          <p:cNvGraphicFramePr>
            <a:graphicFrameLocks noChangeAspect="1"/>
          </p:cNvGraphicFramePr>
          <p:nvPr>
            <p:extLst/>
          </p:nvPr>
        </p:nvGraphicFramePr>
        <p:xfrm>
          <a:off x="5461000" y="3317876"/>
          <a:ext cx="1163638" cy="669925"/>
        </p:xfrm>
        <a:graphic>
          <a:graphicData uri="http://schemas.openxmlformats.org/presentationml/2006/ole">
            <mc:AlternateContent xmlns:mc="http://schemas.openxmlformats.org/markup-compatibility/2006">
              <mc:Choice xmlns:v="urn:schemas-microsoft-com:vml" Requires="v">
                <p:oleObj spid="_x0000_s6243" name="Equation" r:id="rId5" imgW="749300" imgH="431800" progId="Equation.3">
                  <p:embed/>
                </p:oleObj>
              </mc:Choice>
              <mc:Fallback>
                <p:oleObj name="Equation" r:id="rId5" imgW="749300" imgH="431800" progId="Equation.3">
                  <p:embed/>
                  <p:pic>
                    <p:nvPicPr>
                      <p:cNvPr id="0" name=""/>
                      <p:cNvPicPr/>
                      <p:nvPr/>
                    </p:nvPicPr>
                    <p:blipFill>
                      <a:blip r:embed="rId6"/>
                      <a:stretch>
                        <a:fillRect/>
                      </a:stretch>
                    </p:blipFill>
                    <p:spPr>
                      <a:xfrm>
                        <a:off x="5461000" y="3317876"/>
                        <a:ext cx="1163638" cy="669925"/>
                      </a:xfrm>
                      <a:prstGeom prst="rect">
                        <a:avLst/>
                      </a:prstGeom>
                    </p:spPr>
                  </p:pic>
                </p:oleObj>
              </mc:Fallback>
            </mc:AlternateContent>
          </a:graphicData>
        </a:graphic>
      </p:graphicFrame>
    </p:spTree>
    <p:extLst>
      <p:ext uri="{BB962C8B-B14F-4D97-AF65-F5344CB8AC3E}">
        <p14:creationId xmlns:p14="http://schemas.microsoft.com/office/powerpoint/2010/main" val="1559276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New distribution family: student’s t</a:t>
            </a:r>
            <a:endParaRPr lang="en-US" dirty="0"/>
          </a:p>
        </p:txBody>
      </p:sp>
      <p:pic>
        <p:nvPicPr>
          <p:cNvPr id="5" name="Picture 4" descr="t_family-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1301750"/>
            <a:ext cx="8890000" cy="5556250"/>
          </a:xfrm>
          <a:prstGeom prst="rect">
            <a:avLst/>
          </a:prstGeom>
        </p:spPr>
      </p:pic>
    </p:spTree>
    <p:extLst>
      <p:ext uri="{BB962C8B-B14F-4D97-AF65-F5344CB8AC3E}">
        <p14:creationId xmlns:p14="http://schemas.microsoft.com/office/powerpoint/2010/main" val="150559448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t_family-1.png"/>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10802" t="-8" r="27119" b="8"/>
          <a:stretch/>
        </p:blipFill>
        <p:spPr>
          <a:xfrm>
            <a:off x="5829300" y="1673225"/>
            <a:ext cx="4686300" cy="4718050"/>
          </a:xfrm>
          <a:prstGeom prst="rect">
            <a:avLst/>
          </a:prstGeom>
        </p:spPr>
      </p:pic>
      <p:sp>
        <p:nvSpPr>
          <p:cNvPr id="2" name="Title 1"/>
          <p:cNvSpPr>
            <a:spLocks noGrp="1"/>
          </p:cNvSpPr>
          <p:nvPr>
            <p:ph type="title"/>
          </p:nvPr>
        </p:nvSpPr>
        <p:spPr/>
        <p:txBody>
          <a:bodyPr/>
          <a:lstStyle/>
          <a:p>
            <a:r>
              <a:rPr lang="en-US" dirty="0" smtClean="0"/>
              <a:t>The </a:t>
            </a:r>
            <a:r>
              <a:rPr lang="en-US" i="1" dirty="0" smtClean="0"/>
              <a:t>t</a:t>
            </a:r>
            <a:r>
              <a:rPr lang="en-US" dirty="0" smtClean="0"/>
              <a:t>-distributions: PDFs</a:t>
            </a:r>
            <a:endParaRPr lang="en-US" dirty="0"/>
          </a:p>
        </p:txBody>
      </p:sp>
      <p:sp>
        <p:nvSpPr>
          <p:cNvPr id="3" name="Content Placeholder 2"/>
          <p:cNvSpPr>
            <a:spLocks noGrp="1"/>
          </p:cNvSpPr>
          <p:nvPr>
            <p:ph sz="half" idx="1"/>
          </p:nvPr>
        </p:nvSpPr>
        <p:spPr/>
        <p:txBody>
          <a:bodyPr>
            <a:normAutofit fontScale="92500" lnSpcReduction="10000"/>
          </a:bodyPr>
          <a:lstStyle/>
          <a:p>
            <a:r>
              <a:rPr lang="en-US" dirty="0" smtClean="0"/>
              <a:t>Symmetric </a:t>
            </a:r>
            <a:r>
              <a:rPr lang="en-US" dirty="0"/>
              <a:t>(</a:t>
            </a:r>
            <a:r>
              <a:rPr lang="en-US" dirty="0" err="1"/>
              <a:t>skewness</a:t>
            </a:r>
            <a:r>
              <a:rPr lang="en-US" dirty="0"/>
              <a:t> = 0)</a:t>
            </a:r>
          </a:p>
          <a:p>
            <a:r>
              <a:rPr lang="en-US" dirty="0"/>
              <a:t>Bell-shaped, but notice that the </a:t>
            </a:r>
            <a:r>
              <a:rPr lang="en-US" i="1" dirty="0"/>
              <a:t>t</a:t>
            </a:r>
            <a:r>
              <a:rPr lang="en-US" dirty="0"/>
              <a:t> always has always has relatively more AUC in the tails vs. the unit-normal, and unit-normal has relatively more scores in the center; thus t-distribution is </a:t>
            </a:r>
            <a:r>
              <a:rPr lang="en-US" dirty="0" smtClean="0"/>
              <a:t>“leptokurtic”</a:t>
            </a:r>
            <a:endParaRPr lang="en-US" dirty="0"/>
          </a:p>
          <a:p>
            <a:pPr marL="0" indent="0">
              <a:buNone/>
            </a:pPr>
            <a:endParaRPr lang="en-US" dirty="0" smtClean="0"/>
          </a:p>
          <a:p>
            <a:pPr marL="0" indent="0">
              <a:buNone/>
            </a:pPr>
            <a:endParaRPr lang="en-US" dirty="0"/>
          </a:p>
          <a:p>
            <a:r>
              <a:rPr lang="en-US" dirty="0"/>
              <a:t>Kurtosis is undefined for </a:t>
            </a:r>
            <a:r>
              <a:rPr lang="en-US" i="1" dirty="0"/>
              <a:t>t</a:t>
            </a:r>
            <a:r>
              <a:rPr lang="en-US" dirty="0"/>
              <a:t>-variables with </a:t>
            </a:r>
            <a:r>
              <a:rPr lang="en-US" i="1" dirty="0" err="1"/>
              <a:t>df</a:t>
            </a:r>
            <a:r>
              <a:rPr lang="en-US" dirty="0"/>
              <a:t> &lt; </a:t>
            </a:r>
            <a:r>
              <a:rPr lang="en-US" dirty="0" smtClean="0"/>
              <a:t>4</a:t>
            </a:r>
            <a:endParaRPr lang="en-US" dirty="0"/>
          </a:p>
        </p:txBody>
      </p:sp>
      <p:graphicFrame>
        <p:nvGraphicFramePr>
          <p:cNvPr id="5" name="Object 4"/>
          <p:cNvGraphicFramePr>
            <a:graphicFrameLocks noChangeAspect="1"/>
          </p:cNvGraphicFramePr>
          <p:nvPr>
            <p:extLst/>
          </p:nvPr>
        </p:nvGraphicFramePr>
        <p:xfrm>
          <a:off x="3302000" y="4535170"/>
          <a:ext cx="1004047" cy="609600"/>
        </p:xfrm>
        <a:graphic>
          <a:graphicData uri="http://schemas.openxmlformats.org/presentationml/2006/ole">
            <mc:AlternateContent xmlns:mc="http://schemas.openxmlformats.org/markup-compatibility/2006">
              <mc:Choice xmlns:v="urn:schemas-microsoft-com:vml" Requires="v">
                <p:oleObj spid="_x0000_s7218" name="Equation" r:id="rId4" imgW="711200" imgH="431800" progId="Equation.3">
                  <p:embed/>
                </p:oleObj>
              </mc:Choice>
              <mc:Fallback>
                <p:oleObj name="Equation" r:id="rId4" imgW="711200" imgH="431800" progId="Equation.3">
                  <p:embed/>
                  <p:pic>
                    <p:nvPicPr>
                      <p:cNvPr id="0" name=""/>
                      <p:cNvPicPr/>
                      <p:nvPr/>
                    </p:nvPicPr>
                    <p:blipFill>
                      <a:blip r:embed="rId5"/>
                      <a:stretch>
                        <a:fillRect/>
                      </a:stretch>
                    </p:blipFill>
                    <p:spPr>
                      <a:xfrm>
                        <a:off x="3302000" y="4535170"/>
                        <a:ext cx="1004047" cy="609600"/>
                      </a:xfrm>
                      <a:prstGeom prst="rect">
                        <a:avLst/>
                      </a:prstGeom>
                    </p:spPr>
                  </p:pic>
                </p:oleObj>
              </mc:Fallback>
            </mc:AlternateContent>
          </a:graphicData>
        </a:graphic>
      </p:graphicFrame>
    </p:spTree>
    <p:extLst>
      <p:ext uri="{BB962C8B-B14F-4D97-AF65-F5344CB8AC3E}">
        <p14:creationId xmlns:p14="http://schemas.microsoft.com/office/powerpoint/2010/main" val="40830572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Confidence Intervals</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Typically, a confidence interval takes the form:</a:t>
            </a:r>
          </a:p>
          <a:p>
            <a:endParaRPr lang="en-US" dirty="0"/>
          </a:p>
          <a:p>
            <a:endParaRPr lang="en-US" dirty="0" smtClean="0"/>
          </a:p>
          <a:p>
            <a:pPr marL="0" indent="0">
              <a:buNone/>
            </a:pPr>
            <a:r>
              <a:rPr lang="en-US" dirty="0" smtClean="0"/>
              <a:t>			</a:t>
            </a:r>
            <a:r>
              <a:rPr lang="en-US" sz="3200" dirty="0" smtClean="0"/>
              <a:t>point estimate ± a margin of error</a:t>
            </a:r>
          </a:p>
          <a:p>
            <a:pPr marL="0" indent="0">
              <a:buNone/>
            </a:pPr>
            <a:endParaRPr lang="en-US" sz="3200" dirty="0"/>
          </a:p>
          <a:p>
            <a:pPr marL="0" indent="0">
              <a:buNone/>
            </a:pPr>
            <a:r>
              <a:rPr lang="en-US" dirty="0" smtClean="0"/>
              <a:t>We’ll come back to this…</a:t>
            </a:r>
          </a:p>
          <a:p>
            <a:endParaRPr lang="en-US" dirty="0"/>
          </a:p>
        </p:txBody>
      </p:sp>
    </p:spTree>
    <p:extLst>
      <p:ext uri="{BB962C8B-B14F-4D97-AF65-F5344CB8AC3E}">
        <p14:creationId xmlns:p14="http://schemas.microsoft.com/office/powerpoint/2010/main" val="83194043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i="1" dirty="0" smtClean="0"/>
              <a:t>t</a:t>
            </a:r>
            <a:r>
              <a:rPr lang="en-US" dirty="0" smtClean="0"/>
              <a:t>-distributions</a:t>
            </a:r>
            <a:endParaRPr lang="en-US" dirty="0"/>
          </a:p>
        </p:txBody>
      </p:sp>
      <p:sp>
        <p:nvSpPr>
          <p:cNvPr id="3" name="Content Placeholder 2"/>
          <p:cNvSpPr>
            <a:spLocks noGrp="1"/>
          </p:cNvSpPr>
          <p:nvPr>
            <p:ph sz="half" idx="1"/>
          </p:nvPr>
        </p:nvSpPr>
        <p:spPr/>
        <p:txBody>
          <a:bodyPr>
            <a:normAutofit/>
          </a:bodyPr>
          <a:lstStyle/>
          <a:p>
            <a:r>
              <a:rPr lang="en-US" sz="2000" dirty="0"/>
              <a:t>Let T denote a random variable with a </a:t>
            </a:r>
            <a:r>
              <a:rPr lang="en-US" sz="2000" i="1" dirty="0"/>
              <a:t>t</a:t>
            </a:r>
            <a:r>
              <a:rPr lang="en-US" sz="2000" dirty="0"/>
              <a:t>-distribution with </a:t>
            </a:r>
            <a:r>
              <a:rPr lang="en-US" sz="2000" i="1" dirty="0" err="1"/>
              <a:t>df</a:t>
            </a:r>
            <a:r>
              <a:rPr lang="en-US" sz="2000" dirty="0"/>
              <a:t> degrees of freedom. Then:</a:t>
            </a:r>
          </a:p>
          <a:p>
            <a:pPr lvl="1"/>
            <a:r>
              <a:rPr lang="en-US" sz="2000" i="1" dirty="0"/>
              <a:t>E(T)</a:t>
            </a:r>
            <a:r>
              <a:rPr lang="en-US" sz="2000" dirty="0"/>
              <a:t> = 0; same as unit-normal</a:t>
            </a:r>
          </a:p>
          <a:p>
            <a:pPr lvl="1"/>
            <a:r>
              <a:rPr lang="en-US" sz="2000" dirty="0" err="1"/>
              <a:t>Var</a:t>
            </a:r>
            <a:r>
              <a:rPr lang="en-US" sz="2000" dirty="0"/>
              <a:t>(</a:t>
            </a:r>
            <a:r>
              <a:rPr lang="en-US" sz="2000" i="1" dirty="0"/>
              <a:t>T</a:t>
            </a:r>
            <a:r>
              <a:rPr lang="en-US" sz="2000" dirty="0"/>
              <a:t>) = </a:t>
            </a:r>
            <a:r>
              <a:rPr lang="en-US" sz="2000" i="1" dirty="0" err="1"/>
              <a:t>df</a:t>
            </a:r>
            <a:r>
              <a:rPr lang="en-US" sz="2000" dirty="0"/>
              <a:t>/(</a:t>
            </a:r>
            <a:r>
              <a:rPr lang="en-US" sz="2000" i="1" dirty="0"/>
              <a:t>df</a:t>
            </a:r>
            <a:r>
              <a:rPr lang="en-US" sz="2000" dirty="0"/>
              <a:t>-2); more spread out than unit-normal (↑ variance)</a:t>
            </a:r>
          </a:p>
          <a:p>
            <a:r>
              <a:rPr lang="en-US" sz="2000" dirty="0"/>
              <a:t>As </a:t>
            </a:r>
            <a:r>
              <a:rPr lang="en-US" sz="2000" i="1" dirty="0" err="1"/>
              <a:t>df</a:t>
            </a:r>
            <a:r>
              <a:rPr lang="en-US" sz="2000" dirty="0"/>
              <a:t> increases, the </a:t>
            </a:r>
            <a:r>
              <a:rPr lang="en-US" sz="2000" i="1" dirty="0"/>
              <a:t>t</a:t>
            </a:r>
            <a:r>
              <a:rPr lang="en-US" sz="2000" dirty="0"/>
              <a:t>- distributions converge to the unit normal.</a:t>
            </a:r>
          </a:p>
          <a:p>
            <a:r>
              <a:rPr lang="en-US" sz="2000" i="1" dirty="0"/>
              <a:t>t</a:t>
            </a:r>
            <a:r>
              <a:rPr lang="en-US" sz="2000" dirty="0"/>
              <a:t>-distributions will be useful for statistical inference for one or more populations of quantitative variables.</a:t>
            </a:r>
          </a:p>
        </p:txBody>
      </p:sp>
      <p:pic>
        <p:nvPicPr>
          <p:cNvPr id="7" name="Content Placeholder 6" descr="t_family-1.png"/>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10802" t="-8" r="27119" b="8"/>
          <a:stretch/>
        </p:blipFill>
        <p:spPr>
          <a:xfrm>
            <a:off x="6384103" y="1673225"/>
            <a:ext cx="4686300" cy="4718050"/>
          </a:xfrm>
          <a:prstGeom prst="rect">
            <a:avLst/>
          </a:prstGeom>
        </p:spPr>
      </p:pic>
    </p:spTree>
    <p:extLst>
      <p:ext uri="{BB962C8B-B14F-4D97-AF65-F5344CB8AC3E}">
        <p14:creationId xmlns:p14="http://schemas.microsoft.com/office/powerpoint/2010/main" val="95490360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Red = z, blue = t</a:t>
            </a:r>
            <a:endParaRPr lang="en-US" dirty="0"/>
          </a:p>
        </p:txBody>
      </p:sp>
      <p:sp>
        <p:nvSpPr>
          <p:cNvPr id="4" name="Text Placeholder 3"/>
          <p:cNvSpPr>
            <a:spLocks noGrp="1"/>
          </p:cNvSpPr>
          <p:nvPr>
            <p:ph type="body" idx="1"/>
          </p:nvPr>
        </p:nvSpPr>
        <p:spPr/>
        <p:txBody>
          <a:bodyPr/>
          <a:lstStyle/>
          <a:p>
            <a:r>
              <a:rPr lang="en-US" dirty="0" smtClean="0"/>
              <a:t>n = 4 (×10,000 simulations)</a:t>
            </a:r>
            <a:endParaRPr lang="en-US" dirty="0"/>
          </a:p>
        </p:txBody>
      </p:sp>
      <p:pic>
        <p:nvPicPr>
          <p:cNvPr id="5" name="Content Placeholder 4" descr="Rplot zhat4.pdf"/>
          <p:cNvPicPr>
            <a:picLocks noGrp="1" noChangeAspect="1"/>
          </p:cNvPicPr>
          <p:nvPr>
            <p:ph sz="half" idx="2"/>
          </p:nvPr>
        </p:nvPicPr>
        <p:blipFill>
          <a:blip r:embed="rId2">
            <a:extLst>
              <a:ext uri="{28A0092B-C50C-407E-A947-70E740481C1C}">
                <a14:useLocalDpi xmlns:a14="http://schemas.microsoft.com/office/drawing/2010/main" val="0"/>
              </a:ext>
            </a:extLst>
          </a:blip>
          <a:srcRect t="1100" b="1100"/>
          <a:stretch>
            <a:fillRect/>
          </a:stretch>
        </p:blipFill>
        <p:spPr>
          <a:prstGeom prst="rect">
            <a:avLst/>
          </a:prstGeom>
        </p:spPr>
      </p:pic>
      <p:sp>
        <p:nvSpPr>
          <p:cNvPr id="7" name="Text Placeholder 6"/>
          <p:cNvSpPr>
            <a:spLocks noGrp="1"/>
          </p:cNvSpPr>
          <p:nvPr>
            <p:ph type="body" sz="quarter" idx="3"/>
          </p:nvPr>
        </p:nvSpPr>
        <p:spPr/>
        <p:txBody>
          <a:bodyPr/>
          <a:lstStyle/>
          <a:p>
            <a:r>
              <a:rPr lang="en-US" dirty="0"/>
              <a:t>n = </a:t>
            </a:r>
            <a:r>
              <a:rPr lang="en-US" dirty="0" smtClean="0"/>
              <a:t>9 </a:t>
            </a:r>
            <a:r>
              <a:rPr lang="en-US" dirty="0"/>
              <a:t>(×10,000 simulations</a:t>
            </a:r>
            <a:r>
              <a:rPr lang="en-US" dirty="0" smtClean="0"/>
              <a:t>)</a:t>
            </a:r>
            <a:endParaRPr lang="en-US" dirty="0"/>
          </a:p>
        </p:txBody>
      </p:sp>
      <p:pic>
        <p:nvPicPr>
          <p:cNvPr id="6" name="Content Placeholder 5" descr="Rplot zhat9.pdf"/>
          <p:cNvPicPr>
            <a:picLocks noGrp="1" noChangeAspect="1"/>
          </p:cNvPicPr>
          <p:nvPr>
            <p:ph sz="quarter" idx="4"/>
          </p:nvPr>
        </p:nvPicPr>
        <p:blipFill>
          <a:blip r:embed="rId3">
            <a:extLst>
              <a:ext uri="{28A0092B-C50C-407E-A947-70E740481C1C}">
                <a14:useLocalDpi xmlns:a14="http://schemas.microsoft.com/office/drawing/2010/main" val="0"/>
              </a:ext>
            </a:extLst>
          </a:blip>
          <a:srcRect t="1119" b="1119"/>
          <a:stretch>
            <a:fillRect/>
          </a:stretch>
        </p:blipFill>
        <p:spPr>
          <a:prstGeom prst="rect">
            <a:avLst/>
          </a:prstGeom>
        </p:spPr>
      </p:pic>
    </p:spTree>
    <p:extLst>
      <p:ext uri="{BB962C8B-B14F-4D97-AF65-F5344CB8AC3E}">
        <p14:creationId xmlns:p14="http://schemas.microsoft.com/office/powerpoint/2010/main" val="321826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Red = z, blue = t</a:t>
            </a:r>
          </a:p>
        </p:txBody>
      </p:sp>
      <p:sp>
        <p:nvSpPr>
          <p:cNvPr id="4" name="Text Placeholder 3"/>
          <p:cNvSpPr>
            <a:spLocks noGrp="1"/>
          </p:cNvSpPr>
          <p:nvPr>
            <p:ph type="body" idx="1"/>
          </p:nvPr>
        </p:nvSpPr>
        <p:spPr/>
        <p:txBody>
          <a:bodyPr/>
          <a:lstStyle/>
          <a:p>
            <a:r>
              <a:rPr lang="en-US" dirty="0"/>
              <a:t>n = </a:t>
            </a:r>
            <a:r>
              <a:rPr lang="en-US" dirty="0" smtClean="0"/>
              <a:t>16 </a:t>
            </a:r>
            <a:r>
              <a:rPr lang="en-US" dirty="0"/>
              <a:t>(×10,000 simulations</a:t>
            </a:r>
            <a:r>
              <a:rPr lang="en-US" dirty="0" smtClean="0"/>
              <a:t>)</a:t>
            </a:r>
            <a:endParaRPr lang="en-US" dirty="0"/>
          </a:p>
        </p:txBody>
      </p:sp>
      <p:pic>
        <p:nvPicPr>
          <p:cNvPr id="5" name="Content Placeholder 4" descr="Rplot zhat16.pdf"/>
          <p:cNvPicPr>
            <a:picLocks noGrp="1" noChangeAspect="1"/>
          </p:cNvPicPr>
          <p:nvPr>
            <p:ph sz="half" idx="2"/>
          </p:nvPr>
        </p:nvPicPr>
        <p:blipFill>
          <a:blip r:embed="rId2">
            <a:extLst>
              <a:ext uri="{28A0092B-C50C-407E-A947-70E740481C1C}">
                <a14:useLocalDpi xmlns:a14="http://schemas.microsoft.com/office/drawing/2010/main" val="0"/>
              </a:ext>
            </a:extLst>
          </a:blip>
          <a:srcRect t="1100" b="1100"/>
          <a:stretch>
            <a:fillRect/>
          </a:stretch>
        </p:blipFill>
        <p:spPr>
          <a:prstGeom prst="rect">
            <a:avLst/>
          </a:prstGeom>
        </p:spPr>
      </p:pic>
      <p:sp>
        <p:nvSpPr>
          <p:cNvPr id="7" name="Text Placeholder 6"/>
          <p:cNvSpPr>
            <a:spLocks noGrp="1"/>
          </p:cNvSpPr>
          <p:nvPr>
            <p:ph type="body" sz="quarter" idx="3"/>
          </p:nvPr>
        </p:nvSpPr>
        <p:spPr/>
        <p:txBody>
          <a:bodyPr/>
          <a:lstStyle/>
          <a:p>
            <a:r>
              <a:rPr lang="en-US" dirty="0"/>
              <a:t>n = </a:t>
            </a:r>
            <a:r>
              <a:rPr lang="en-US" dirty="0" smtClean="0"/>
              <a:t>25 </a:t>
            </a:r>
            <a:r>
              <a:rPr lang="en-US" dirty="0"/>
              <a:t>(×10,000 simulations</a:t>
            </a:r>
            <a:r>
              <a:rPr lang="en-US" dirty="0" smtClean="0"/>
              <a:t>)</a:t>
            </a:r>
            <a:endParaRPr lang="en-US" dirty="0"/>
          </a:p>
        </p:txBody>
      </p:sp>
      <p:pic>
        <p:nvPicPr>
          <p:cNvPr id="6" name="Content Placeholder 5" descr="Rplot zhat25.pdf"/>
          <p:cNvPicPr>
            <a:picLocks noGrp="1" noChangeAspect="1"/>
          </p:cNvPicPr>
          <p:nvPr>
            <p:ph sz="quarter" idx="4"/>
          </p:nvPr>
        </p:nvPicPr>
        <p:blipFill>
          <a:blip r:embed="rId3">
            <a:extLst>
              <a:ext uri="{28A0092B-C50C-407E-A947-70E740481C1C}">
                <a14:useLocalDpi xmlns:a14="http://schemas.microsoft.com/office/drawing/2010/main" val="0"/>
              </a:ext>
            </a:extLst>
          </a:blip>
          <a:srcRect t="1119" b="1119"/>
          <a:stretch>
            <a:fillRect/>
          </a:stretch>
        </p:blipFill>
        <p:spPr>
          <a:prstGeom prst="rect">
            <a:avLst/>
          </a:prstGeom>
        </p:spPr>
      </p:pic>
    </p:spTree>
    <p:extLst>
      <p:ext uri="{BB962C8B-B14F-4D97-AF65-F5344CB8AC3E}">
        <p14:creationId xmlns:p14="http://schemas.microsoft.com/office/powerpoint/2010/main" val="2129226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Q-Q Plots of </a:t>
            </a:r>
            <a:r>
              <a:rPr lang="en-US" dirty="0" err="1" smtClean="0"/>
              <a:t>rt</a:t>
            </a:r>
            <a:r>
              <a:rPr lang="en-US" dirty="0" smtClean="0"/>
              <a:t>(100,df)</a:t>
            </a:r>
            <a:endParaRPr lang="en-US" dirty="0"/>
          </a:p>
        </p:txBody>
      </p:sp>
      <p:sp>
        <p:nvSpPr>
          <p:cNvPr id="8" name="Text Placeholder 7"/>
          <p:cNvSpPr>
            <a:spLocks noGrp="1"/>
          </p:cNvSpPr>
          <p:nvPr>
            <p:ph type="body" idx="1"/>
          </p:nvPr>
        </p:nvSpPr>
        <p:spPr/>
        <p:txBody>
          <a:bodyPr/>
          <a:lstStyle/>
          <a:p>
            <a:r>
              <a:rPr lang="en-US" i="1" dirty="0"/>
              <a:t>t</a:t>
            </a:r>
            <a:r>
              <a:rPr lang="en-US" dirty="0" smtClean="0"/>
              <a:t> with </a:t>
            </a:r>
            <a:r>
              <a:rPr lang="en-US" i="1" dirty="0" err="1" smtClean="0"/>
              <a:t>df</a:t>
            </a:r>
            <a:r>
              <a:rPr lang="en-US" dirty="0" smtClean="0"/>
              <a:t>=4</a:t>
            </a:r>
            <a:endParaRPr lang="en-US" dirty="0"/>
          </a:p>
        </p:txBody>
      </p:sp>
      <p:pic>
        <p:nvPicPr>
          <p:cNvPr id="5" name="Content Placeholder 4" descr="Rplot qq t df4.pdf"/>
          <p:cNvPicPr>
            <a:picLocks noGrp="1" noChangeAspect="1"/>
          </p:cNvPicPr>
          <p:nvPr>
            <p:ph sz="half" idx="2"/>
          </p:nvPr>
        </p:nvPicPr>
        <p:blipFill>
          <a:blip r:embed="rId2">
            <a:extLst>
              <a:ext uri="{28A0092B-C50C-407E-A947-70E740481C1C}">
                <a14:useLocalDpi xmlns:a14="http://schemas.microsoft.com/office/drawing/2010/main" val="0"/>
              </a:ext>
            </a:extLst>
          </a:blip>
          <a:srcRect t="1100" b="1100"/>
          <a:stretch>
            <a:fillRect/>
          </a:stretch>
        </p:blipFill>
        <p:spPr/>
      </p:pic>
      <p:sp>
        <p:nvSpPr>
          <p:cNvPr id="9" name="Text Placeholder 8"/>
          <p:cNvSpPr>
            <a:spLocks noGrp="1"/>
          </p:cNvSpPr>
          <p:nvPr>
            <p:ph type="body" sz="quarter" idx="3"/>
          </p:nvPr>
        </p:nvSpPr>
        <p:spPr/>
        <p:txBody>
          <a:bodyPr/>
          <a:lstStyle/>
          <a:p>
            <a:r>
              <a:rPr lang="en-US" i="1" dirty="0"/>
              <a:t>t</a:t>
            </a:r>
            <a:r>
              <a:rPr lang="en-US" i="1" dirty="0" smtClean="0"/>
              <a:t> </a:t>
            </a:r>
            <a:r>
              <a:rPr lang="en-US" dirty="0" smtClean="0"/>
              <a:t>with </a:t>
            </a:r>
            <a:r>
              <a:rPr lang="en-US" i="1" dirty="0" err="1" smtClean="0"/>
              <a:t>df</a:t>
            </a:r>
            <a:r>
              <a:rPr lang="en-US" dirty="0" smtClean="0"/>
              <a:t>=30</a:t>
            </a:r>
            <a:endParaRPr lang="en-US" dirty="0"/>
          </a:p>
        </p:txBody>
      </p:sp>
      <p:pic>
        <p:nvPicPr>
          <p:cNvPr id="6" name="Content Placeholder 5" descr="Rplot qq tdf30.pdf"/>
          <p:cNvPicPr>
            <a:picLocks noGrp="1" noChangeAspect="1"/>
          </p:cNvPicPr>
          <p:nvPr>
            <p:ph sz="quarter" idx="4"/>
          </p:nvPr>
        </p:nvPicPr>
        <p:blipFill>
          <a:blip r:embed="rId3">
            <a:extLst>
              <a:ext uri="{28A0092B-C50C-407E-A947-70E740481C1C}">
                <a14:useLocalDpi xmlns:a14="http://schemas.microsoft.com/office/drawing/2010/main" val="0"/>
              </a:ext>
            </a:extLst>
          </a:blip>
          <a:srcRect t="1119" b="1119"/>
          <a:stretch>
            <a:fillRect/>
          </a:stretch>
        </p:blipFill>
        <p:spPr/>
      </p:pic>
    </p:spTree>
    <p:extLst>
      <p:ext uri="{BB962C8B-B14F-4D97-AF65-F5344CB8AC3E}">
        <p14:creationId xmlns:p14="http://schemas.microsoft.com/office/powerpoint/2010/main" val="69065630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One-sample </a:t>
            </a:r>
            <a:r>
              <a:rPr lang="en-US" i="1" dirty="0" smtClean="0"/>
              <a:t>t</a:t>
            </a:r>
            <a:r>
              <a:rPr lang="en-US" dirty="0" smtClean="0"/>
              <a:t>-test</a:t>
            </a:r>
            <a:endParaRPr lang="en-US" dirty="0"/>
          </a:p>
        </p:txBody>
      </p:sp>
      <p:pic>
        <p:nvPicPr>
          <p:cNvPr id="4" name="Content Placeholder 3"/>
          <p:cNvPicPr>
            <a:picLocks noGrp="1" noChangeAspect="1"/>
          </p:cNvPicPr>
          <p:nvPr>
            <p:ph idx="1"/>
          </p:nvPr>
        </p:nvPicPr>
        <p:blipFill>
          <a:blip r:embed="rId2"/>
          <a:srcRect l="-19485" r="-19485"/>
          <a:stretch>
            <a:fillRect/>
          </a:stretch>
        </p:blipFill>
        <p:spPr/>
      </p:pic>
      <p:pic>
        <p:nvPicPr>
          <p:cNvPr id="5" name="Picture 4"/>
          <p:cNvPicPr>
            <a:picLocks noChangeAspect="1"/>
          </p:cNvPicPr>
          <p:nvPr/>
        </p:nvPicPr>
        <p:blipFill>
          <a:blip r:embed="rId3"/>
          <a:stretch>
            <a:fillRect/>
          </a:stretch>
        </p:blipFill>
        <p:spPr>
          <a:xfrm>
            <a:off x="10824454" y="4876800"/>
            <a:ext cx="1313121" cy="1981200"/>
          </a:xfrm>
          <a:prstGeom prst="rect">
            <a:avLst/>
          </a:prstGeom>
        </p:spPr>
      </p:pic>
      <p:sp>
        <p:nvSpPr>
          <p:cNvPr id="6" name="Rectangle 5"/>
          <p:cNvSpPr/>
          <p:nvPr/>
        </p:nvSpPr>
        <p:spPr>
          <a:xfrm>
            <a:off x="5570220" y="3216910"/>
            <a:ext cx="1375224" cy="69088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7" name="Rectangle 6"/>
          <p:cNvSpPr/>
          <p:nvPr/>
        </p:nvSpPr>
        <p:spPr>
          <a:xfrm>
            <a:off x="7500619" y="3216910"/>
            <a:ext cx="1952299" cy="60960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8" name="Rectangle 7"/>
          <p:cNvSpPr/>
          <p:nvPr/>
        </p:nvSpPr>
        <p:spPr>
          <a:xfrm>
            <a:off x="5570219" y="4207510"/>
            <a:ext cx="1451425" cy="6692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9" name="Rectangle 8"/>
          <p:cNvSpPr/>
          <p:nvPr/>
        </p:nvSpPr>
        <p:spPr>
          <a:xfrm>
            <a:off x="7500619" y="4114800"/>
            <a:ext cx="1656081" cy="76200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10" name="Rectangle 9"/>
          <p:cNvSpPr/>
          <p:nvPr/>
        </p:nvSpPr>
        <p:spPr>
          <a:xfrm>
            <a:off x="5570220" y="5029200"/>
            <a:ext cx="1249680" cy="6692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11" name="Rectangle 10"/>
          <p:cNvSpPr/>
          <p:nvPr/>
        </p:nvSpPr>
        <p:spPr>
          <a:xfrm>
            <a:off x="5570220" y="5998210"/>
            <a:ext cx="1249680" cy="6692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12" name="Rectangle 11"/>
          <p:cNvSpPr/>
          <p:nvPr/>
        </p:nvSpPr>
        <p:spPr>
          <a:xfrm>
            <a:off x="7500619" y="5477509"/>
            <a:ext cx="2631921" cy="676155"/>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Tree>
    <p:extLst>
      <p:ext uri="{BB962C8B-B14F-4D97-AF65-F5344CB8AC3E}">
        <p14:creationId xmlns:p14="http://schemas.microsoft.com/office/powerpoint/2010/main" val="3179671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One-sample </a:t>
            </a:r>
            <a:r>
              <a:rPr lang="en-US" i="1" dirty="0" smtClean="0"/>
              <a:t>t</a:t>
            </a:r>
            <a:r>
              <a:rPr lang="en-US" dirty="0" smtClean="0"/>
              <a:t>-test</a:t>
            </a:r>
            <a:endParaRPr lang="en-US" dirty="0"/>
          </a:p>
        </p:txBody>
      </p:sp>
      <p:pic>
        <p:nvPicPr>
          <p:cNvPr id="4" name="Content Placeholder 3"/>
          <p:cNvPicPr>
            <a:picLocks noGrp="1" noChangeAspect="1"/>
          </p:cNvPicPr>
          <p:nvPr>
            <p:ph idx="1"/>
          </p:nvPr>
        </p:nvPicPr>
        <p:blipFill>
          <a:blip r:embed="rId3"/>
          <a:srcRect l="-19485" r="-19485"/>
          <a:stretch>
            <a:fillRect/>
          </a:stretch>
        </p:blipFill>
        <p:spPr/>
      </p:pic>
      <p:pic>
        <p:nvPicPr>
          <p:cNvPr id="5" name="Picture 4"/>
          <p:cNvPicPr>
            <a:picLocks noChangeAspect="1"/>
          </p:cNvPicPr>
          <p:nvPr/>
        </p:nvPicPr>
        <p:blipFill>
          <a:blip r:embed="rId4"/>
          <a:stretch>
            <a:fillRect/>
          </a:stretch>
        </p:blipFill>
        <p:spPr>
          <a:xfrm>
            <a:off x="10770027" y="4876800"/>
            <a:ext cx="1313121" cy="1981200"/>
          </a:xfrm>
          <a:prstGeom prst="rect">
            <a:avLst/>
          </a:prstGeom>
        </p:spPr>
      </p:pic>
    </p:spTree>
    <p:extLst>
      <p:ext uri="{BB962C8B-B14F-4D97-AF65-F5344CB8AC3E}">
        <p14:creationId xmlns:p14="http://schemas.microsoft.com/office/powerpoint/2010/main" val="194210665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One-sample </a:t>
            </a:r>
            <a:r>
              <a:rPr lang="en-US" i="1" dirty="0" smtClean="0"/>
              <a:t>t</a:t>
            </a:r>
            <a:r>
              <a:rPr lang="en-US" dirty="0" smtClean="0"/>
              <a:t>-test</a:t>
            </a:r>
            <a:endParaRPr lang="en-US" dirty="0"/>
          </a:p>
        </p:txBody>
      </p:sp>
      <p:sp>
        <p:nvSpPr>
          <p:cNvPr id="3" name="Content Placeholder 2"/>
          <p:cNvSpPr>
            <a:spLocks noGrp="1"/>
          </p:cNvSpPr>
          <p:nvPr>
            <p:ph idx="1"/>
          </p:nvPr>
        </p:nvSpPr>
        <p:spPr/>
        <p:txBody>
          <a:bodyPr/>
          <a:lstStyle/>
          <a:p>
            <a:r>
              <a:rPr lang="en-US" dirty="0"/>
              <a:t>Does sample perform differently than general population (</a:t>
            </a:r>
            <a:r>
              <a:rPr lang="en-US" dirty="0" smtClean="0"/>
              <a:t>known: μ, unknown: </a:t>
            </a:r>
            <a:r>
              <a:rPr lang="en-US" dirty="0" err="1" smtClean="0"/>
              <a:t>σ</a:t>
            </a:r>
            <a:r>
              <a:rPr lang="en-US" dirty="0" smtClean="0"/>
              <a:t>)?</a:t>
            </a:r>
          </a:p>
          <a:p>
            <a:endParaRPr lang="en-US" dirty="0"/>
          </a:p>
          <a:p>
            <a:pPr marL="0" indent="0">
              <a:buNone/>
            </a:pPr>
            <a:endParaRPr lang="en-US" dirty="0"/>
          </a:p>
          <a:p>
            <a:r>
              <a:rPr lang="en-US" dirty="0" smtClean="0"/>
              <a:t>Now what?</a:t>
            </a:r>
          </a:p>
          <a:p>
            <a:pPr lvl="1"/>
            <a:r>
              <a:rPr lang="en-US" dirty="0"/>
              <a:t>Determine </a:t>
            </a:r>
            <a:r>
              <a:rPr lang="en-US" i="1" dirty="0" err="1" smtClean="0"/>
              <a:t>t</a:t>
            </a:r>
            <a:r>
              <a:rPr lang="en-US" i="1" baseline="-25000" dirty="0" err="1" smtClean="0"/>
              <a:t>critical</a:t>
            </a:r>
            <a:r>
              <a:rPr lang="en-US" dirty="0" smtClean="0"/>
              <a:t> </a:t>
            </a:r>
            <a:r>
              <a:rPr lang="en-US" dirty="0"/>
              <a:t>values for your </a:t>
            </a:r>
            <a:r>
              <a:rPr lang="en-US" dirty="0" smtClean="0"/>
              <a:t>α and </a:t>
            </a:r>
            <a:r>
              <a:rPr lang="en-US" i="1" dirty="0" err="1" smtClean="0"/>
              <a:t>df</a:t>
            </a:r>
            <a:endParaRPr lang="en-US" i="1" dirty="0" smtClean="0"/>
          </a:p>
          <a:p>
            <a:pPr lvl="1"/>
            <a:r>
              <a:rPr lang="en-US" dirty="0" smtClean="0"/>
              <a:t>Must “beat” that value to reject null</a:t>
            </a:r>
          </a:p>
          <a:p>
            <a:pPr lvl="1"/>
            <a:endParaRPr lang="en-US" dirty="0"/>
          </a:p>
          <a:p>
            <a:pPr marL="274320" lvl="1" indent="0">
              <a:buNone/>
            </a:pPr>
            <a:r>
              <a:rPr lang="en-US" dirty="0"/>
              <a:t>α</a:t>
            </a:r>
            <a:r>
              <a:rPr lang="en-US" dirty="0" smtClean="0"/>
              <a:t> = ?</a:t>
            </a:r>
          </a:p>
          <a:p>
            <a:pPr marL="274320" lvl="1" indent="0">
              <a:buNone/>
            </a:pPr>
            <a:r>
              <a:rPr lang="en-US" dirty="0" err="1"/>
              <a:t>d</a:t>
            </a:r>
            <a:r>
              <a:rPr lang="en-US" dirty="0" err="1" smtClean="0"/>
              <a:t>f</a:t>
            </a:r>
            <a:r>
              <a:rPr lang="en-US" dirty="0" smtClean="0"/>
              <a:t> = ?</a:t>
            </a:r>
          </a:p>
          <a:p>
            <a:pPr marL="274320" lvl="1" indent="0">
              <a:buNone/>
            </a:pPr>
            <a:r>
              <a:rPr lang="en-US" i="1" dirty="0" err="1"/>
              <a:t>t</a:t>
            </a:r>
            <a:r>
              <a:rPr lang="en-US" i="1" baseline="-25000" dirty="0" err="1"/>
              <a:t>critical</a:t>
            </a:r>
            <a:r>
              <a:rPr lang="en-US" dirty="0" smtClean="0"/>
              <a:t> = ?   Is it directional?</a:t>
            </a:r>
          </a:p>
          <a:p>
            <a:pPr marL="274320" lvl="1" indent="0">
              <a:buNone/>
            </a:pPr>
            <a:r>
              <a:rPr lang="en-US" dirty="0" smtClean="0"/>
              <a:t>p?</a:t>
            </a:r>
            <a:endParaRPr lang="en-US" dirty="0"/>
          </a:p>
          <a:p>
            <a:endParaRPr lang="en-US" dirty="0"/>
          </a:p>
        </p:txBody>
      </p:sp>
      <p:graphicFrame>
        <p:nvGraphicFramePr>
          <p:cNvPr id="4" name="Object 3"/>
          <p:cNvGraphicFramePr>
            <a:graphicFrameLocks noChangeAspect="1"/>
          </p:cNvGraphicFramePr>
          <p:nvPr>
            <p:extLst/>
          </p:nvPr>
        </p:nvGraphicFramePr>
        <p:xfrm>
          <a:off x="5143500" y="2686102"/>
          <a:ext cx="1739900" cy="1001688"/>
        </p:xfrm>
        <a:graphic>
          <a:graphicData uri="http://schemas.openxmlformats.org/presentationml/2006/ole">
            <mc:AlternateContent xmlns:mc="http://schemas.openxmlformats.org/markup-compatibility/2006">
              <mc:Choice xmlns:v="urn:schemas-microsoft-com:vml" Requires="v">
                <p:oleObj spid="_x0000_s2113" name="Equation" r:id="rId4" imgW="749300" imgH="431800" progId="Equation.3">
                  <p:embed/>
                </p:oleObj>
              </mc:Choice>
              <mc:Fallback>
                <p:oleObj name="Equation" r:id="rId4" imgW="749300" imgH="431800" progId="Equation.3">
                  <p:embed/>
                  <p:pic>
                    <p:nvPicPr>
                      <p:cNvPr id="0" name=""/>
                      <p:cNvPicPr/>
                      <p:nvPr/>
                    </p:nvPicPr>
                    <p:blipFill>
                      <a:blip r:embed="rId5"/>
                      <a:stretch>
                        <a:fillRect/>
                      </a:stretch>
                    </p:blipFill>
                    <p:spPr>
                      <a:xfrm>
                        <a:off x="5143500" y="2686102"/>
                        <a:ext cx="1739900" cy="1001688"/>
                      </a:xfrm>
                      <a:prstGeom prst="rect">
                        <a:avLst/>
                      </a:prstGeom>
                    </p:spPr>
                  </p:pic>
                </p:oleObj>
              </mc:Fallback>
            </mc:AlternateContent>
          </a:graphicData>
        </a:graphic>
      </p:graphicFrame>
    </p:spTree>
    <p:extLst>
      <p:ext uri="{BB962C8B-B14F-4D97-AF65-F5344CB8AC3E}">
        <p14:creationId xmlns:p14="http://schemas.microsoft.com/office/powerpoint/2010/main" val="4255450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is the p-value for the </a:t>
            </a:r>
            <a:r>
              <a:rPr lang="en-US" i="1" dirty="0" smtClean="0"/>
              <a:t>t</a:t>
            </a:r>
            <a:r>
              <a:rPr lang="en-US" dirty="0" smtClean="0"/>
              <a:t> statistic?</a:t>
            </a:r>
            <a:endParaRPr lang="en-US" dirty="0"/>
          </a:p>
        </p:txBody>
      </p:sp>
      <p:sp>
        <p:nvSpPr>
          <p:cNvPr id="3" name="Content Placeholder 2"/>
          <p:cNvSpPr>
            <a:spLocks noGrp="1"/>
          </p:cNvSpPr>
          <p:nvPr>
            <p:ph sz="half" idx="1"/>
          </p:nvPr>
        </p:nvSpPr>
        <p:spPr/>
        <p:txBody>
          <a:bodyPr>
            <a:normAutofit/>
          </a:bodyPr>
          <a:lstStyle/>
          <a:p>
            <a:r>
              <a:rPr lang="en-US" sz="2000" dirty="0"/>
              <a:t>One-tailed, upper</a:t>
            </a:r>
          </a:p>
          <a:p>
            <a:pPr marL="0" indent="0">
              <a:buNone/>
            </a:pPr>
            <a:r>
              <a:rPr lang="fi-FI" sz="2000" b="1" dirty="0" err="1">
                <a:solidFill>
                  <a:srgbClr val="FF6666"/>
                </a:solidFill>
                <a:latin typeface="Courier New"/>
                <a:cs typeface="Courier New"/>
              </a:rPr>
              <a:t>pt_up</a:t>
            </a:r>
            <a:r>
              <a:rPr lang="fi-FI" sz="2000" b="1" dirty="0">
                <a:solidFill>
                  <a:srgbClr val="FF6666"/>
                </a:solidFill>
                <a:latin typeface="Courier New"/>
                <a:cs typeface="Courier New"/>
              </a:rPr>
              <a:t> &lt;- 1 - </a:t>
            </a:r>
            <a:r>
              <a:rPr lang="fi-FI" sz="2000" b="1" dirty="0" err="1">
                <a:solidFill>
                  <a:srgbClr val="FF6666"/>
                </a:solidFill>
                <a:latin typeface="Courier New"/>
                <a:cs typeface="Courier New"/>
              </a:rPr>
              <a:t>pt(t</a:t>
            </a:r>
            <a:r>
              <a:rPr lang="fi-FI" sz="2000" b="1" dirty="0">
                <a:solidFill>
                  <a:srgbClr val="FF6666"/>
                </a:solidFill>
                <a:latin typeface="Courier New"/>
                <a:cs typeface="Courier New"/>
              </a:rPr>
              <a:t>, n – 1)</a:t>
            </a:r>
          </a:p>
          <a:p>
            <a:pPr marL="0" indent="0">
              <a:buNone/>
            </a:pPr>
            <a:endParaRPr lang="en-US" sz="2000" dirty="0"/>
          </a:p>
          <a:p>
            <a:r>
              <a:rPr lang="en-US" sz="2000" dirty="0"/>
              <a:t>Two-tailed</a:t>
            </a:r>
          </a:p>
          <a:p>
            <a:pPr marL="0" indent="0">
              <a:buNone/>
            </a:pPr>
            <a:r>
              <a:rPr lang="en-US" sz="2000" b="1" dirty="0">
                <a:solidFill>
                  <a:srgbClr val="FF6666"/>
                </a:solidFill>
                <a:latin typeface="Courier New"/>
                <a:cs typeface="Courier New"/>
              </a:rPr>
              <a:t>pt_2 &lt;- 2 * </a:t>
            </a:r>
            <a:r>
              <a:rPr lang="en-US" sz="2000" b="1" dirty="0" err="1">
                <a:solidFill>
                  <a:srgbClr val="FF6666"/>
                </a:solidFill>
                <a:latin typeface="Courier New"/>
                <a:cs typeface="Courier New"/>
              </a:rPr>
              <a:t>pt_up</a:t>
            </a:r>
            <a:endParaRPr lang="en-US" sz="2000" b="1" dirty="0">
              <a:solidFill>
                <a:srgbClr val="FF6666"/>
              </a:solidFill>
              <a:latin typeface="Courier New"/>
              <a:cs typeface="Courier New"/>
            </a:endParaRPr>
          </a:p>
          <a:p>
            <a:pPr marL="0" indent="0">
              <a:buNone/>
            </a:pPr>
            <a:endParaRPr lang="en-US" sz="2000" b="1" dirty="0">
              <a:solidFill>
                <a:srgbClr val="66A7B9"/>
              </a:solidFill>
              <a:latin typeface="Courier New"/>
              <a:cs typeface="Courier New"/>
            </a:endParaRPr>
          </a:p>
          <a:p>
            <a:pPr marL="0" indent="0">
              <a:buNone/>
            </a:pPr>
            <a:r>
              <a:rPr lang="en-US" sz="2000" b="1" dirty="0">
                <a:solidFill>
                  <a:srgbClr val="FF6666"/>
                </a:solidFill>
                <a:latin typeface="Courier New"/>
                <a:cs typeface="Courier New"/>
              </a:rPr>
              <a:t>c(</a:t>
            </a:r>
            <a:r>
              <a:rPr lang="en-US" sz="2000" b="1" dirty="0" err="1">
                <a:solidFill>
                  <a:srgbClr val="FF6666"/>
                </a:solidFill>
                <a:latin typeface="Courier New"/>
                <a:cs typeface="Courier New"/>
              </a:rPr>
              <a:t>pt_up</a:t>
            </a:r>
            <a:r>
              <a:rPr lang="en-US" sz="2000" b="1" dirty="0">
                <a:solidFill>
                  <a:srgbClr val="FF6666"/>
                </a:solidFill>
                <a:latin typeface="Courier New"/>
                <a:cs typeface="Courier New"/>
              </a:rPr>
              <a:t>, pt_2)</a:t>
            </a:r>
          </a:p>
          <a:p>
            <a:pPr marL="0" indent="0">
              <a:buNone/>
            </a:pPr>
            <a:r>
              <a:rPr lang="en-US" sz="2000" b="1" dirty="0">
                <a:latin typeface="Courier New"/>
                <a:cs typeface="Courier New"/>
              </a:rPr>
              <a:t>[1] 0.03320682 0.06641363</a:t>
            </a:r>
          </a:p>
        </p:txBody>
      </p:sp>
      <p:pic>
        <p:nvPicPr>
          <p:cNvPr id="5" name="Content Placeholder 4"/>
          <p:cNvPicPr>
            <a:picLocks noGrp="1" noChangeAspect="1"/>
          </p:cNvPicPr>
          <p:nvPr>
            <p:ph sz="half" idx="2"/>
          </p:nvPr>
        </p:nvPicPr>
        <p:blipFill>
          <a:blip r:embed="rId2"/>
          <a:srcRect t="4437" b="4437"/>
          <a:stretch>
            <a:fillRect/>
          </a:stretch>
        </p:blipFill>
        <p:spPr/>
      </p:pic>
      <p:sp>
        <p:nvSpPr>
          <p:cNvPr id="6" name="Rectangle 5"/>
          <p:cNvSpPr/>
          <p:nvPr/>
        </p:nvSpPr>
        <p:spPr>
          <a:xfrm>
            <a:off x="1981200" y="2048510"/>
            <a:ext cx="3898900" cy="4025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7" name="Rectangle 6"/>
          <p:cNvSpPr/>
          <p:nvPr/>
        </p:nvSpPr>
        <p:spPr>
          <a:xfrm>
            <a:off x="1981200" y="3128010"/>
            <a:ext cx="3898900" cy="4025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8" name="Rectangle 7"/>
          <p:cNvSpPr/>
          <p:nvPr/>
        </p:nvSpPr>
        <p:spPr>
          <a:xfrm>
            <a:off x="1981200" y="3890010"/>
            <a:ext cx="2260600" cy="6946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9" name="Rectangle 8"/>
          <p:cNvSpPr/>
          <p:nvPr/>
        </p:nvSpPr>
        <p:spPr>
          <a:xfrm>
            <a:off x="4229100" y="3890010"/>
            <a:ext cx="1638300" cy="6946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Tree>
    <p:extLst>
      <p:ext uri="{BB962C8B-B14F-4D97-AF65-F5344CB8AC3E}">
        <p14:creationId xmlns:p14="http://schemas.microsoft.com/office/powerpoint/2010/main" val="1221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is the p-value for the </a:t>
            </a:r>
            <a:r>
              <a:rPr lang="en-US" i="1" dirty="0" smtClean="0"/>
              <a:t>t</a:t>
            </a:r>
            <a:r>
              <a:rPr lang="en-US" dirty="0" smtClean="0"/>
              <a:t> statistic?</a:t>
            </a:r>
            <a:endParaRPr lang="en-US" dirty="0"/>
          </a:p>
        </p:txBody>
      </p:sp>
      <p:sp>
        <p:nvSpPr>
          <p:cNvPr id="3" name="Content Placeholder 2"/>
          <p:cNvSpPr>
            <a:spLocks noGrp="1"/>
          </p:cNvSpPr>
          <p:nvPr>
            <p:ph sz="half" idx="1"/>
          </p:nvPr>
        </p:nvSpPr>
        <p:spPr/>
        <p:txBody>
          <a:bodyPr>
            <a:normAutofit/>
          </a:bodyPr>
          <a:lstStyle/>
          <a:p>
            <a:r>
              <a:rPr lang="en-US" sz="2000" dirty="0"/>
              <a:t>One-tailed, upper</a:t>
            </a:r>
          </a:p>
          <a:p>
            <a:pPr marL="0" indent="0">
              <a:buNone/>
            </a:pPr>
            <a:r>
              <a:rPr lang="fi-FI" sz="2000" b="1" dirty="0" err="1">
                <a:solidFill>
                  <a:srgbClr val="FF6666"/>
                </a:solidFill>
                <a:latin typeface="Courier New"/>
                <a:cs typeface="Courier New"/>
              </a:rPr>
              <a:t>pt_up</a:t>
            </a:r>
            <a:r>
              <a:rPr lang="fi-FI" sz="2000" b="1" dirty="0">
                <a:solidFill>
                  <a:srgbClr val="FF6666"/>
                </a:solidFill>
                <a:latin typeface="Courier New"/>
                <a:cs typeface="Courier New"/>
              </a:rPr>
              <a:t> &lt;- 1 - </a:t>
            </a:r>
            <a:r>
              <a:rPr lang="fi-FI" sz="2000" b="1" dirty="0" err="1">
                <a:solidFill>
                  <a:srgbClr val="FF6666"/>
                </a:solidFill>
                <a:latin typeface="Courier New"/>
                <a:cs typeface="Courier New"/>
              </a:rPr>
              <a:t>pt(t</a:t>
            </a:r>
            <a:r>
              <a:rPr lang="fi-FI" sz="2000" b="1" dirty="0">
                <a:solidFill>
                  <a:srgbClr val="FF6666"/>
                </a:solidFill>
                <a:latin typeface="Courier New"/>
                <a:cs typeface="Courier New"/>
              </a:rPr>
              <a:t>, n – 1)</a:t>
            </a:r>
          </a:p>
          <a:p>
            <a:pPr marL="0" indent="0">
              <a:buNone/>
            </a:pPr>
            <a:endParaRPr lang="en-US" sz="2000" dirty="0"/>
          </a:p>
          <a:p>
            <a:r>
              <a:rPr lang="en-US" sz="2000" dirty="0"/>
              <a:t>Two-tailed</a:t>
            </a:r>
          </a:p>
          <a:p>
            <a:pPr marL="0" indent="0">
              <a:buNone/>
            </a:pPr>
            <a:r>
              <a:rPr lang="en-US" sz="2000" b="1" dirty="0">
                <a:solidFill>
                  <a:srgbClr val="FF6666"/>
                </a:solidFill>
                <a:latin typeface="Courier New"/>
                <a:cs typeface="Courier New"/>
              </a:rPr>
              <a:t>pt_2 &lt;- 2 * </a:t>
            </a:r>
            <a:r>
              <a:rPr lang="en-US" sz="2000" b="1" dirty="0" err="1">
                <a:solidFill>
                  <a:srgbClr val="FF6666"/>
                </a:solidFill>
                <a:latin typeface="Courier New"/>
                <a:cs typeface="Courier New"/>
              </a:rPr>
              <a:t>pt_up</a:t>
            </a:r>
            <a:endParaRPr lang="en-US" sz="2000" b="1" dirty="0">
              <a:solidFill>
                <a:srgbClr val="FF6666"/>
              </a:solidFill>
              <a:latin typeface="Courier New"/>
              <a:cs typeface="Courier New"/>
            </a:endParaRPr>
          </a:p>
          <a:p>
            <a:pPr marL="0" indent="0">
              <a:buNone/>
            </a:pPr>
            <a:endParaRPr lang="en-US" sz="2000" b="1" dirty="0">
              <a:solidFill>
                <a:srgbClr val="66A7B9"/>
              </a:solidFill>
              <a:latin typeface="Courier New"/>
              <a:cs typeface="Courier New"/>
            </a:endParaRPr>
          </a:p>
          <a:p>
            <a:pPr marL="0" indent="0">
              <a:buNone/>
            </a:pPr>
            <a:r>
              <a:rPr lang="en-US" sz="2000" b="1" dirty="0">
                <a:solidFill>
                  <a:srgbClr val="FF6666"/>
                </a:solidFill>
                <a:latin typeface="Courier New"/>
                <a:cs typeface="Courier New"/>
              </a:rPr>
              <a:t>c(</a:t>
            </a:r>
            <a:r>
              <a:rPr lang="en-US" sz="2000" b="1" dirty="0" err="1">
                <a:solidFill>
                  <a:srgbClr val="FF6666"/>
                </a:solidFill>
                <a:latin typeface="Courier New"/>
                <a:cs typeface="Courier New"/>
              </a:rPr>
              <a:t>pt_up</a:t>
            </a:r>
            <a:r>
              <a:rPr lang="en-US" sz="2000" b="1" dirty="0">
                <a:solidFill>
                  <a:srgbClr val="FF6666"/>
                </a:solidFill>
                <a:latin typeface="Courier New"/>
                <a:cs typeface="Courier New"/>
              </a:rPr>
              <a:t>, pt_2)</a:t>
            </a:r>
          </a:p>
          <a:p>
            <a:pPr marL="0" indent="0">
              <a:buNone/>
            </a:pPr>
            <a:r>
              <a:rPr lang="en-US" sz="2000" b="1" dirty="0">
                <a:latin typeface="Courier New"/>
                <a:cs typeface="Courier New"/>
              </a:rPr>
              <a:t>[1] 0.03320682 0.06641363</a:t>
            </a:r>
          </a:p>
        </p:txBody>
      </p:sp>
      <p:pic>
        <p:nvPicPr>
          <p:cNvPr id="5" name="Content Placeholder 4"/>
          <p:cNvPicPr>
            <a:picLocks noGrp="1" noChangeAspect="1"/>
          </p:cNvPicPr>
          <p:nvPr>
            <p:ph sz="half" idx="2"/>
          </p:nvPr>
        </p:nvPicPr>
        <p:blipFill>
          <a:blip r:embed="rId3"/>
          <a:srcRect t="4437" b="4437"/>
          <a:stretch>
            <a:fillRect/>
          </a:stretch>
        </p:blipFill>
        <p:spPr/>
      </p:pic>
    </p:spTree>
    <p:extLst>
      <p:ext uri="{BB962C8B-B14F-4D97-AF65-F5344CB8AC3E}">
        <p14:creationId xmlns:p14="http://schemas.microsoft.com/office/powerpoint/2010/main" val="278563956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One-sample t-test in R</a:t>
            </a:r>
            <a:endParaRPr lang="en-US" dirty="0"/>
          </a:p>
        </p:txBody>
      </p:sp>
      <p:sp>
        <p:nvSpPr>
          <p:cNvPr id="3" name="Content Placeholder 2"/>
          <p:cNvSpPr>
            <a:spLocks noGrp="1"/>
          </p:cNvSpPr>
          <p:nvPr>
            <p:ph idx="1"/>
          </p:nvPr>
        </p:nvSpPr>
        <p:spPr/>
        <p:txBody>
          <a:bodyPr/>
          <a:lstStyle/>
          <a:p>
            <a:r>
              <a:rPr lang="en-US" dirty="0" smtClean="0"/>
              <a:t>Have to have actual data- not just sample statistics</a:t>
            </a:r>
          </a:p>
          <a:p>
            <a:r>
              <a:rPr lang="en-US" dirty="0" smtClean="0"/>
              <a:t>So far, I have only been playing with sample statistics- I didn’t actually have sample data! Let’s make up some sample data with the sample mean/</a:t>
            </a:r>
            <a:r>
              <a:rPr lang="en-US" dirty="0" err="1" smtClean="0"/>
              <a:t>sd</a:t>
            </a:r>
            <a:r>
              <a:rPr lang="en-US" dirty="0" smtClean="0"/>
              <a:t> we need:</a:t>
            </a:r>
          </a:p>
          <a:p>
            <a:pPr marL="0" indent="0">
              <a:buNone/>
            </a:pPr>
            <a:r>
              <a:rPr lang="fi-FI" b="1" dirty="0" smtClean="0">
                <a:solidFill>
                  <a:srgbClr val="FF6666"/>
                </a:solidFill>
                <a:latin typeface="Courier New"/>
                <a:cs typeface="Courier New"/>
              </a:rPr>
              <a:t>set.seed(1)</a:t>
            </a:r>
          </a:p>
          <a:p>
            <a:pPr marL="0" indent="0">
              <a:buNone/>
            </a:pPr>
            <a:r>
              <a:rPr lang="fi-FI" b="1" dirty="0" err="1" smtClean="0">
                <a:solidFill>
                  <a:srgbClr val="FF6666"/>
                </a:solidFill>
                <a:latin typeface="Courier New"/>
                <a:cs typeface="Courier New"/>
              </a:rPr>
              <a:t>iq_aa</a:t>
            </a:r>
            <a:r>
              <a:rPr lang="fi-FI" b="1" dirty="0" smtClean="0">
                <a:solidFill>
                  <a:srgbClr val="FF6666"/>
                </a:solidFill>
                <a:latin typeface="Courier New"/>
                <a:cs typeface="Courier New"/>
              </a:rPr>
              <a:t> &lt;- seq(83.8, 126.2, </a:t>
            </a:r>
            <a:r>
              <a:rPr lang="fi-FI" b="1" dirty="0" err="1" smtClean="0">
                <a:solidFill>
                  <a:srgbClr val="FF6666"/>
                </a:solidFill>
                <a:latin typeface="Courier New"/>
                <a:cs typeface="Courier New"/>
              </a:rPr>
              <a:t>length.out</a:t>
            </a:r>
            <a:r>
              <a:rPr lang="fi-FI" b="1" dirty="0" smtClean="0">
                <a:solidFill>
                  <a:srgbClr val="FF6666"/>
                </a:solidFill>
                <a:latin typeface="Courier New"/>
                <a:cs typeface="Courier New"/>
              </a:rPr>
              <a:t> = 25)</a:t>
            </a:r>
          </a:p>
          <a:p>
            <a:pPr marL="0" indent="0">
              <a:buNone/>
            </a:pPr>
            <a:r>
              <a:rPr lang="fi-FI" b="1" dirty="0" err="1" smtClean="0">
                <a:solidFill>
                  <a:srgbClr val="FF6666"/>
                </a:solidFill>
                <a:latin typeface="Courier New"/>
                <a:cs typeface="Courier New"/>
              </a:rPr>
              <a:t>mean(iq_aa</a:t>
            </a:r>
            <a:r>
              <a:rPr lang="fi-FI" b="1" dirty="0" smtClean="0">
                <a:solidFill>
                  <a:srgbClr val="FF6666"/>
                </a:solidFill>
                <a:latin typeface="Courier New"/>
                <a:cs typeface="Courier New"/>
              </a:rPr>
              <a:t>) # </a:t>
            </a:r>
            <a:r>
              <a:rPr lang="fi-FI" b="1" dirty="0" err="1" smtClean="0">
                <a:solidFill>
                  <a:srgbClr val="FF6666"/>
                </a:solidFill>
                <a:latin typeface="Courier New"/>
                <a:cs typeface="Courier New"/>
              </a:rPr>
              <a:t>perfect</a:t>
            </a:r>
            <a:r>
              <a:rPr lang="fi-FI" b="1" dirty="0" smtClean="0">
                <a:solidFill>
                  <a:srgbClr val="FF6666"/>
                </a:solidFill>
                <a:latin typeface="Courier New"/>
                <a:cs typeface="Courier New"/>
              </a:rPr>
              <a:t>!</a:t>
            </a:r>
          </a:p>
          <a:p>
            <a:pPr marL="0" indent="0">
              <a:buNone/>
            </a:pPr>
            <a:r>
              <a:rPr lang="fi-FI" b="1" dirty="0">
                <a:latin typeface="Courier New"/>
                <a:cs typeface="Courier New"/>
              </a:rPr>
              <a:t>[1] 105</a:t>
            </a:r>
            <a:endParaRPr lang="fi-FI" b="1" dirty="0" smtClean="0">
              <a:latin typeface="Courier New"/>
              <a:cs typeface="Courier New"/>
            </a:endParaRPr>
          </a:p>
          <a:p>
            <a:pPr marL="0" indent="0">
              <a:buNone/>
            </a:pPr>
            <a:r>
              <a:rPr lang="fi-FI" b="1" dirty="0" err="1" smtClean="0">
                <a:solidFill>
                  <a:srgbClr val="FF6666"/>
                </a:solidFill>
                <a:latin typeface="Courier New"/>
                <a:cs typeface="Courier New"/>
              </a:rPr>
              <a:t>sd(iq_aa</a:t>
            </a:r>
            <a:r>
              <a:rPr lang="fi-FI" b="1" dirty="0" smtClean="0">
                <a:solidFill>
                  <a:srgbClr val="FF6666"/>
                </a:solidFill>
                <a:latin typeface="Courier New"/>
                <a:cs typeface="Courier New"/>
              </a:rPr>
              <a:t>) # </a:t>
            </a:r>
            <a:r>
              <a:rPr lang="fi-FI" b="1" dirty="0" err="1" smtClean="0">
                <a:solidFill>
                  <a:srgbClr val="FF6666"/>
                </a:solidFill>
                <a:latin typeface="Courier New"/>
                <a:cs typeface="Courier New"/>
              </a:rPr>
              <a:t>close</a:t>
            </a:r>
            <a:r>
              <a:rPr lang="fi-FI" b="1" dirty="0" smtClean="0">
                <a:solidFill>
                  <a:srgbClr val="FF6666"/>
                </a:solidFill>
                <a:latin typeface="Courier New"/>
                <a:cs typeface="Courier New"/>
              </a:rPr>
              <a:t> </a:t>
            </a:r>
            <a:r>
              <a:rPr lang="fi-FI" b="1" dirty="0" err="1" smtClean="0">
                <a:solidFill>
                  <a:srgbClr val="FF6666"/>
                </a:solidFill>
                <a:latin typeface="Courier New"/>
                <a:cs typeface="Courier New"/>
              </a:rPr>
              <a:t>enough</a:t>
            </a:r>
            <a:r>
              <a:rPr lang="fi-FI" b="1" dirty="0" smtClean="0">
                <a:solidFill>
                  <a:srgbClr val="FF6666"/>
                </a:solidFill>
                <a:latin typeface="Courier New"/>
                <a:cs typeface="Courier New"/>
              </a:rPr>
              <a:t>!</a:t>
            </a:r>
          </a:p>
          <a:p>
            <a:pPr marL="0" indent="0">
              <a:buNone/>
            </a:pPr>
            <a:r>
              <a:rPr lang="fi-FI" b="1" dirty="0">
                <a:latin typeface="Courier New"/>
                <a:cs typeface="Courier New"/>
              </a:rPr>
              <a:t>[1] 13.00231</a:t>
            </a:r>
            <a:endParaRPr lang="en-US" b="1" dirty="0">
              <a:latin typeface="Courier New"/>
              <a:cs typeface="Courier New"/>
            </a:endParaRPr>
          </a:p>
        </p:txBody>
      </p:sp>
      <p:pic>
        <p:nvPicPr>
          <p:cNvPr id="4" name="Picture 3"/>
          <p:cNvPicPr>
            <a:picLocks noChangeAspect="1"/>
          </p:cNvPicPr>
          <p:nvPr/>
        </p:nvPicPr>
        <p:blipFill>
          <a:blip r:embed="rId2"/>
          <a:stretch>
            <a:fillRect/>
          </a:stretch>
        </p:blipFill>
        <p:spPr>
          <a:xfrm>
            <a:off x="9354880" y="4876800"/>
            <a:ext cx="1313121" cy="1981200"/>
          </a:xfrm>
          <a:prstGeom prst="rect">
            <a:avLst/>
          </a:prstGeom>
        </p:spPr>
      </p:pic>
    </p:spTree>
    <p:extLst>
      <p:ext uri="{BB962C8B-B14F-4D97-AF65-F5344CB8AC3E}">
        <p14:creationId xmlns:p14="http://schemas.microsoft.com/office/powerpoint/2010/main" val="429333772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 idea for hypothesis testing</a:t>
            </a:r>
            <a:endParaRPr lang="en-US" dirty="0"/>
          </a:p>
        </p:txBody>
      </p:sp>
      <p:sp>
        <p:nvSpPr>
          <p:cNvPr id="3" name="Content Placeholder 2"/>
          <p:cNvSpPr>
            <a:spLocks noGrp="1"/>
          </p:cNvSpPr>
          <p:nvPr>
            <p:ph idx="1"/>
          </p:nvPr>
        </p:nvSpPr>
        <p:spPr/>
        <p:txBody>
          <a:bodyPr/>
          <a:lstStyle/>
          <a:p>
            <a:r>
              <a:rPr lang="en-US" dirty="0" smtClean="0"/>
              <a:t>Partition the </a:t>
            </a:r>
            <a:r>
              <a:rPr lang="en-US" i="1" dirty="0" smtClean="0"/>
              <a:t>parameter</a:t>
            </a:r>
            <a:r>
              <a:rPr lang="en-US" dirty="0" smtClean="0"/>
              <a:t> sample space into two regions</a:t>
            </a:r>
          </a:p>
          <a:p>
            <a:r>
              <a:rPr lang="en-US" dirty="0" smtClean="0"/>
              <a:t>One region is defined by the </a:t>
            </a:r>
            <a:r>
              <a:rPr lang="en-US" b="1" dirty="0" smtClean="0">
                <a:solidFill>
                  <a:schemeClr val="accent1"/>
                </a:solidFill>
                <a:latin typeface="Lobster Two"/>
                <a:cs typeface="Lobster Two"/>
              </a:rPr>
              <a:t>null hypothesis</a:t>
            </a:r>
            <a:r>
              <a:rPr lang="en-US" dirty="0" smtClean="0"/>
              <a:t>: H</a:t>
            </a:r>
            <a:r>
              <a:rPr lang="en-US" baseline="-25000" dirty="0" smtClean="0"/>
              <a:t>0</a:t>
            </a:r>
          </a:p>
          <a:p>
            <a:pPr lvl="1"/>
            <a:r>
              <a:rPr lang="en-US" dirty="0" smtClean="0"/>
              <a:t>Usually what you wish to see evidence against</a:t>
            </a:r>
          </a:p>
          <a:p>
            <a:pPr lvl="1"/>
            <a:r>
              <a:rPr lang="en-US" dirty="0" smtClean="0"/>
              <a:t>If the parameter estimate based on my sample is </a:t>
            </a:r>
            <a:r>
              <a:rPr lang="en-US" b="1" dirty="0" smtClean="0">
                <a:solidFill>
                  <a:schemeClr val="accent1"/>
                </a:solidFill>
                <a:latin typeface="Lobster Two"/>
                <a:cs typeface="Lobster Two"/>
              </a:rPr>
              <a:t>null/dull</a:t>
            </a:r>
            <a:r>
              <a:rPr lang="en-US" dirty="0" smtClean="0"/>
              <a:t>, then it will fall in this region (given some reasonable amount of random variation)</a:t>
            </a:r>
          </a:p>
          <a:p>
            <a:r>
              <a:rPr lang="en-US" dirty="0" smtClean="0"/>
              <a:t>Other region defined by the </a:t>
            </a:r>
            <a:r>
              <a:rPr lang="en-US" b="1" dirty="0" smtClean="0">
                <a:solidFill>
                  <a:schemeClr val="accent1"/>
                </a:solidFill>
                <a:latin typeface="Lobster Two"/>
                <a:cs typeface="Lobster Two"/>
              </a:rPr>
              <a:t>alternative hypothesis</a:t>
            </a:r>
            <a:r>
              <a:rPr lang="en-US" dirty="0" smtClean="0"/>
              <a:t>: H</a:t>
            </a:r>
            <a:r>
              <a:rPr lang="en-US" baseline="-25000" dirty="0" smtClean="0"/>
              <a:t>1</a:t>
            </a:r>
          </a:p>
          <a:p>
            <a:pPr lvl="1"/>
            <a:r>
              <a:rPr lang="en-US" dirty="0" smtClean="0"/>
              <a:t>Usually what you wish to see evidence in support of</a:t>
            </a:r>
          </a:p>
          <a:p>
            <a:pPr lvl="1"/>
            <a:r>
              <a:rPr lang="en-US" dirty="0" smtClean="0"/>
              <a:t>If the parameter estimate based on my sample is </a:t>
            </a:r>
            <a:r>
              <a:rPr lang="en-US" b="1" dirty="0" smtClean="0">
                <a:solidFill>
                  <a:schemeClr val="accent1"/>
                </a:solidFill>
                <a:latin typeface="Lobster Two"/>
                <a:cs typeface="Lobster Two"/>
              </a:rPr>
              <a:t>interesting</a:t>
            </a:r>
            <a:r>
              <a:rPr lang="en-US" dirty="0" smtClean="0"/>
              <a:t>, then it will fall in this region (and thus, outside of the null/dull region)</a:t>
            </a:r>
          </a:p>
          <a:p>
            <a:r>
              <a:rPr lang="en-US" dirty="0" smtClean="0"/>
              <a:t>This is traditional null hypothesis significant testing (</a:t>
            </a:r>
            <a:r>
              <a:rPr lang="en-US" b="1" dirty="0" smtClean="0">
                <a:solidFill>
                  <a:schemeClr val="accent3">
                    <a:lumMod val="75000"/>
                  </a:schemeClr>
                </a:solidFill>
              </a:rPr>
              <a:t>NHST</a:t>
            </a:r>
            <a:r>
              <a:rPr lang="en-US" dirty="0" smtClean="0"/>
              <a:t>)</a:t>
            </a:r>
          </a:p>
          <a:p>
            <a:pPr lvl="1"/>
            <a:r>
              <a:rPr lang="en-US" dirty="0" smtClean="0"/>
              <a:t>Also called reject-support hypothesis testing</a:t>
            </a:r>
            <a:endParaRPr lang="en-US" dirty="0"/>
          </a:p>
        </p:txBody>
      </p:sp>
    </p:spTree>
    <p:extLst>
      <p:ext uri="{BB962C8B-B14F-4D97-AF65-F5344CB8AC3E}">
        <p14:creationId xmlns:p14="http://schemas.microsoft.com/office/powerpoint/2010/main" val="2775844160"/>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One-sample t-test in </a:t>
            </a:r>
            <a:r>
              <a:rPr lang="en-US" dirty="0" smtClean="0"/>
              <a:t>R</a:t>
            </a:r>
            <a:endParaRPr lang="en-US" dirty="0"/>
          </a:p>
        </p:txBody>
      </p:sp>
      <p:sp>
        <p:nvSpPr>
          <p:cNvPr id="3" name="Content Placeholder 2"/>
          <p:cNvSpPr>
            <a:spLocks noGrp="1"/>
          </p:cNvSpPr>
          <p:nvPr>
            <p:ph idx="1"/>
          </p:nvPr>
        </p:nvSpPr>
        <p:spPr/>
        <p:txBody>
          <a:bodyPr>
            <a:noAutofit/>
          </a:bodyPr>
          <a:lstStyle/>
          <a:p>
            <a:pPr marL="0" indent="0">
              <a:buNone/>
            </a:pPr>
            <a:r>
              <a:rPr lang="en-US" sz="1600" b="1" dirty="0" err="1">
                <a:solidFill>
                  <a:srgbClr val="FF6666"/>
                </a:solidFill>
                <a:latin typeface="Courier New"/>
                <a:cs typeface="Courier New"/>
              </a:rPr>
              <a:t>aat</a:t>
            </a:r>
            <a:r>
              <a:rPr lang="en-US" sz="1600" b="1" dirty="0">
                <a:solidFill>
                  <a:srgbClr val="FF6666"/>
                </a:solidFill>
                <a:latin typeface="Courier New"/>
                <a:cs typeface="Courier New"/>
              </a:rPr>
              <a:t> &lt;- </a:t>
            </a:r>
            <a:r>
              <a:rPr lang="en-US" sz="1600" b="1" dirty="0" err="1">
                <a:solidFill>
                  <a:srgbClr val="FF6666"/>
                </a:solidFill>
                <a:latin typeface="Courier New"/>
                <a:cs typeface="Courier New"/>
              </a:rPr>
              <a:t>t.test</a:t>
            </a:r>
            <a:r>
              <a:rPr lang="en-US" sz="1600" b="1" dirty="0">
                <a:solidFill>
                  <a:srgbClr val="FF6666"/>
                </a:solidFill>
                <a:latin typeface="Courier New"/>
                <a:cs typeface="Courier New"/>
              </a:rPr>
              <a:t>(</a:t>
            </a:r>
            <a:r>
              <a:rPr lang="en-US" sz="1600" b="1" dirty="0" err="1">
                <a:solidFill>
                  <a:srgbClr val="FF6666"/>
                </a:solidFill>
                <a:latin typeface="Courier New"/>
                <a:cs typeface="Courier New"/>
              </a:rPr>
              <a:t>iq_aa</a:t>
            </a:r>
            <a:r>
              <a:rPr lang="en-US" sz="1600" b="1" dirty="0">
                <a:solidFill>
                  <a:srgbClr val="FF6666"/>
                </a:solidFill>
                <a:latin typeface="Courier New"/>
                <a:cs typeface="Courier New"/>
              </a:rPr>
              <a:t>, mu = 100) # Ho: mu = 100</a:t>
            </a:r>
          </a:p>
          <a:p>
            <a:pPr marL="0" indent="0">
              <a:buNone/>
            </a:pPr>
            <a:r>
              <a:rPr lang="en-US" sz="1600" b="1" dirty="0" err="1">
                <a:solidFill>
                  <a:srgbClr val="FF6666"/>
                </a:solidFill>
                <a:latin typeface="Courier New"/>
                <a:cs typeface="Courier New"/>
              </a:rPr>
              <a:t>aat</a:t>
            </a:r>
            <a:endParaRPr lang="en-US" sz="1600" b="1" dirty="0">
              <a:solidFill>
                <a:srgbClr val="FF6666"/>
              </a:solidFill>
              <a:latin typeface="Courier New"/>
              <a:cs typeface="Courier New"/>
            </a:endParaRPr>
          </a:p>
          <a:p>
            <a:pPr marL="0" indent="0">
              <a:buNone/>
            </a:pPr>
            <a:endParaRPr lang="en-US" sz="1600" b="1" dirty="0">
              <a:latin typeface="Courier New"/>
              <a:cs typeface="Courier New"/>
            </a:endParaRPr>
          </a:p>
          <a:p>
            <a:pPr marL="0" indent="0">
              <a:buNone/>
            </a:pPr>
            <a:r>
              <a:rPr lang="en-US" sz="1600" b="1" dirty="0">
                <a:latin typeface="Courier New"/>
                <a:cs typeface="Courier New"/>
              </a:rPr>
              <a:t>	One Sample t-test</a:t>
            </a:r>
          </a:p>
          <a:p>
            <a:pPr marL="0" indent="0">
              <a:buNone/>
            </a:pPr>
            <a:endParaRPr lang="en-US" sz="1600" b="1" dirty="0">
              <a:latin typeface="Courier New"/>
              <a:cs typeface="Courier New"/>
            </a:endParaRPr>
          </a:p>
          <a:p>
            <a:pPr marL="0" indent="0">
              <a:buNone/>
            </a:pPr>
            <a:r>
              <a:rPr lang="en-US" sz="1600" b="1" dirty="0">
                <a:latin typeface="Courier New"/>
                <a:cs typeface="Courier New"/>
              </a:rPr>
              <a:t>data:  </a:t>
            </a:r>
            <a:r>
              <a:rPr lang="en-US" sz="1600" b="1" dirty="0" err="1">
                <a:latin typeface="Courier New"/>
                <a:cs typeface="Courier New"/>
              </a:rPr>
              <a:t>iq_aa</a:t>
            </a:r>
            <a:endParaRPr lang="en-US" sz="1600" b="1" dirty="0">
              <a:latin typeface="Courier New"/>
              <a:cs typeface="Courier New"/>
            </a:endParaRPr>
          </a:p>
          <a:p>
            <a:pPr marL="0" indent="0">
              <a:buNone/>
            </a:pPr>
            <a:r>
              <a:rPr lang="en-US" sz="1600" b="1" dirty="0">
                <a:latin typeface="Courier New"/>
                <a:cs typeface="Courier New"/>
              </a:rPr>
              <a:t>t = 1.9227, </a:t>
            </a:r>
            <a:r>
              <a:rPr lang="en-US" sz="1600" b="1" dirty="0" err="1">
                <a:latin typeface="Courier New"/>
                <a:cs typeface="Courier New"/>
              </a:rPr>
              <a:t>df</a:t>
            </a:r>
            <a:r>
              <a:rPr lang="en-US" sz="1600" b="1" dirty="0">
                <a:latin typeface="Courier New"/>
                <a:cs typeface="Courier New"/>
              </a:rPr>
              <a:t> = 24, p-value = 0.06646</a:t>
            </a:r>
          </a:p>
          <a:p>
            <a:pPr marL="0" indent="0">
              <a:buNone/>
            </a:pPr>
            <a:r>
              <a:rPr lang="en-US" sz="1600" b="1" dirty="0">
                <a:latin typeface="Courier New"/>
                <a:cs typeface="Courier New"/>
              </a:rPr>
              <a:t>alternative hypothesis: true mean is not equal to 100</a:t>
            </a:r>
          </a:p>
          <a:p>
            <a:pPr marL="0" indent="0">
              <a:buNone/>
            </a:pPr>
            <a:r>
              <a:rPr lang="en-US" sz="1600" b="1" dirty="0">
                <a:latin typeface="Courier New"/>
                <a:cs typeface="Courier New"/>
              </a:rPr>
              <a:t>95 percent confidence interval:</a:t>
            </a:r>
          </a:p>
          <a:p>
            <a:pPr marL="0" indent="0">
              <a:buNone/>
            </a:pPr>
            <a:r>
              <a:rPr lang="en-US" sz="1600" b="1" dirty="0">
                <a:latin typeface="Courier New"/>
                <a:cs typeface="Courier New"/>
              </a:rPr>
              <a:t>  99.63291 110.36709</a:t>
            </a:r>
          </a:p>
          <a:p>
            <a:pPr marL="0" indent="0">
              <a:buNone/>
            </a:pPr>
            <a:r>
              <a:rPr lang="en-US" sz="1600" b="1" dirty="0">
                <a:latin typeface="Courier New"/>
                <a:cs typeface="Courier New"/>
              </a:rPr>
              <a:t>sample estimates:</a:t>
            </a:r>
          </a:p>
          <a:p>
            <a:pPr marL="0" indent="0">
              <a:buNone/>
            </a:pPr>
            <a:r>
              <a:rPr lang="en-US" sz="1600" b="1" dirty="0">
                <a:latin typeface="Courier New"/>
                <a:cs typeface="Courier New"/>
              </a:rPr>
              <a:t>mean of x </a:t>
            </a:r>
          </a:p>
          <a:p>
            <a:pPr marL="0" indent="0">
              <a:buNone/>
            </a:pPr>
            <a:r>
              <a:rPr lang="en-US" sz="1600" b="1" dirty="0">
                <a:latin typeface="Courier New"/>
                <a:cs typeface="Courier New"/>
              </a:rPr>
              <a:t>      105 </a:t>
            </a:r>
          </a:p>
          <a:p>
            <a:pPr marL="0" indent="0">
              <a:buNone/>
            </a:pPr>
            <a:r>
              <a:rPr lang="en-US" sz="1600" b="1" dirty="0">
                <a:solidFill>
                  <a:srgbClr val="FF6666"/>
                </a:solidFill>
                <a:latin typeface="Courier New"/>
                <a:cs typeface="Courier New"/>
              </a:rPr>
              <a:t># Recall our previous 95% confidence interval- pretty close!</a:t>
            </a:r>
          </a:p>
          <a:p>
            <a:pPr marL="0" indent="0">
              <a:buNone/>
            </a:pPr>
            <a:r>
              <a:rPr lang="en-US" sz="1600" b="1" dirty="0">
                <a:solidFill>
                  <a:srgbClr val="FF6666"/>
                </a:solidFill>
                <a:latin typeface="Courier New"/>
                <a:cs typeface="Courier New"/>
              </a:rPr>
              <a:t>c(</a:t>
            </a:r>
            <a:r>
              <a:rPr lang="en-US" sz="1600" b="1" dirty="0" err="1">
                <a:solidFill>
                  <a:srgbClr val="FF6666"/>
                </a:solidFill>
                <a:latin typeface="Courier New"/>
                <a:cs typeface="Courier New"/>
              </a:rPr>
              <a:t>lowert</a:t>
            </a:r>
            <a:r>
              <a:rPr lang="en-US" sz="1600" b="1" dirty="0">
                <a:solidFill>
                  <a:srgbClr val="FF6666"/>
                </a:solidFill>
                <a:latin typeface="Courier New"/>
                <a:cs typeface="Courier New"/>
              </a:rPr>
              <a:t>, </a:t>
            </a:r>
            <a:r>
              <a:rPr lang="en-US" sz="1600" b="1" dirty="0" err="1">
                <a:solidFill>
                  <a:srgbClr val="FF6666"/>
                </a:solidFill>
                <a:latin typeface="Courier New"/>
                <a:cs typeface="Courier New"/>
              </a:rPr>
              <a:t>uppert</a:t>
            </a:r>
            <a:r>
              <a:rPr lang="en-US" sz="1600" b="1" dirty="0">
                <a:solidFill>
                  <a:srgbClr val="FF6666"/>
                </a:solidFill>
                <a:latin typeface="Courier New"/>
                <a:cs typeface="Courier New"/>
              </a:rPr>
              <a:t>)</a:t>
            </a:r>
          </a:p>
          <a:p>
            <a:pPr marL="0" indent="0">
              <a:buNone/>
            </a:pPr>
            <a:r>
              <a:rPr lang="en-US" sz="1600" b="1" dirty="0">
                <a:latin typeface="Courier New"/>
                <a:cs typeface="Courier New"/>
              </a:rPr>
              <a:t>[1]  99.63386 110.36614</a:t>
            </a:r>
          </a:p>
          <a:p>
            <a:pPr marL="0" indent="0">
              <a:buNone/>
            </a:pPr>
            <a:endParaRPr lang="en-US" sz="1600" b="1" dirty="0">
              <a:latin typeface="Courier New"/>
              <a:cs typeface="Courier New"/>
            </a:endParaRPr>
          </a:p>
        </p:txBody>
      </p:sp>
      <p:pic>
        <p:nvPicPr>
          <p:cNvPr id="4" name="Picture 3"/>
          <p:cNvPicPr>
            <a:picLocks noChangeAspect="1"/>
          </p:cNvPicPr>
          <p:nvPr/>
        </p:nvPicPr>
        <p:blipFill>
          <a:blip r:embed="rId3"/>
          <a:stretch>
            <a:fillRect/>
          </a:stretch>
        </p:blipFill>
        <p:spPr>
          <a:xfrm>
            <a:off x="9354880" y="4876800"/>
            <a:ext cx="1313121" cy="1981200"/>
          </a:xfrm>
          <a:prstGeom prst="rect">
            <a:avLst/>
          </a:prstGeom>
        </p:spPr>
      </p:pic>
      <p:sp>
        <p:nvSpPr>
          <p:cNvPr id="5" name="Rectangle 4"/>
          <p:cNvSpPr/>
          <p:nvPr/>
        </p:nvSpPr>
        <p:spPr>
          <a:xfrm>
            <a:off x="696685" y="4013200"/>
            <a:ext cx="3962400" cy="538481"/>
          </a:xfrm>
          <a:prstGeom prst="rect">
            <a:avLst/>
          </a:prstGeom>
          <a:solidFill>
            <a:srgbClr val="FF6666">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6" name="Rectangle 5"/>
          <p:cNvSpPr/>
          <p:nvPr/>
        </p:nvSpPr>
        <p:spPr>
          <a:xfrm>
            <a:off x="696685" y="5740400"/>
            <a:ext cx="3022600" cy="538481"/>
          </a:xfrm>
          <a:prstGeom prst="rect">
            <a:avLst/>
          </a:prstGeom>
          <a:solidFill>
            <a:srgbClr val="FF6666">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solidFill>
                <a:prstClr val="white"/>
              </a:solidFill>
            </a:endParaRPr>
          </a:p>
        </p:txBody>
      </p:sp>
      <p:sp>
        <p:nvSpPr>
          <p:cNvPr id="7" name="16-Point Star 6"/>
          <p:cNvSpPr/>
          <p:nvPr/>
        </p:nvSpPr>
        <p:spPr>
          <a:xfrm rot="20151352">
            <a:off x="8486416" y="1622653"/>
            <a:ext cx="1859280" cy="1973580"/>
          </a:xfrm>
          <a:prstGeom prst="star16">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pPr algn="ctr"/>
            <a:r>
              <a:rPr lang="en-US" sz="2400" dirty="0">
                <a:solidFill>
                  <a:prstClr val="white"/>
                </a:solidFill>
                <a:latin typeface="Lobster Two"/>
                <a:cs typeface="Lobster Two"/>
              </a:rPr>
              <a:t>Two-tailed test</a:t>
            </a:r>
          </a:p>
        </p:txBody>
      </p:sp>
    </p:spTree>
    <p:extLst>
      <p:ext uri="{BB962C8B-B14F-4D97-AF65-F5344CB8AC3E}">
        <p14:creationId xmlns:p14="http://schemas.microsoft.com/office/powerpoint/2010/main" val="358532933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Mansplain</a:t>
            </a:r>
            <a:r>
              <a:rPr lang="en-US" dirty="0" smtClean="0"/>
              <a:t> it to me…</a:t>
            </a:r>
            <a:endParaRPr lang="en-US" dirty="0"/>
          </a:p>
        </p:txBody>
      </p:sp>
      <p:sp>
        <p:nvSpPr>
          <p:cNvPr id="3" name="Content Placeholder 2"/>
          <p:cNvSpPr>
            <a:spLocks noGrp="1"/>
          </p:cNvSpPr>
          <p:nvPr>
            <p:ph sz="half" idx="1"/>
          </p:nvPr>
        </p:nvSpPr>
        <p:spPr/>
        <p:txBody>
          <a:bodyPr>
            <a:normAutofit/>
          </a:bodyPr>
          <a:lstStyle/>
          <a:p>
            <a:pPr marL="0" indent="0">
              <a:buNone/>
            </a:pPr>
            <a:r>
              <a:rPr lang="en-US" sz="1800" b="1" dirty="0" err="1">
                <a:solidFill>
                  <a:srgbClr val="FF6666"/>
                </a:solidFill>
                <a:latin typeface="Courier New"/>
                <a:cs typeface="Courier New"/>
              </a:rPr>
              <a:t>devtools</a:t>
            </a:r>
            <a:r>
              <a:rPr lang="en-US" sz="1800" b="1" dirty="0">
                <a:solidFill>
                  <a:srgbClr val="FF6666"/>
                </a:solidFill>
                <a:latin typeface="Courier New"/>
                <a:cs typeface="Courier New"/>
              </a:rPr>
              <a:t>::</a:t>
            </a:r>
            <a:r>
              <a:rPr lang="en-US" sz="1800" b="1" dirty="0" err="1">
                <a:solidFill>
                  <a:srgbClr val="FF6666"/>
                </a:solidFill>
                <a:latin typeface="Courier New"/>
                <a:cs typeface="Courier New"/>
              </a:rPr>
              <a:t>install_github</a:t>
            </a:r>
            <a:r>
              <a:rPr lang="en-US" sz="1800" b="1" dirty="0">
                <a:solidFill>
                  <a:srgbClr val="FF6666"/>
                </a:solidFill>
                <a:latin typeface="Courier New"/>
                <a:cs typeface="Courier New"/>
              </a:rPr>
              <a:t>(c("</a:t>
            </a:r>
            <a:r>
              <a:rPr lang="en-US" sz="1800" b="1" dirty="0" err="1">
                <a:solidFill>
                  <a:srgbClr val="FF6666"/>
                </a:solidFill>
                <a:latin typeface="Courier New"/>
                <a:cs typeface="Courier New"/>
              </a:rPr>
              <a:t>hilaryparker</a:t>
            </a:r>
            <a:r>
              <a:rPr lang="en-US" sz="1800" b="1" dirty="0">
                <a:solidFill>
                  <a:srgbClr val="FF6666"/>
                </a:solidFill>
                <a:latin typeface="Courier New"/>
                <a:cs typeface="Courier New"/>
              </a:rPr>
              <a:t>/</a:t>
            </a:r>
            <a:r>
              <a:rPr lang="en-US" sz="1800" b="1" dirty="0" err="1">
                <a:solidFill>
                  <a:srgbClr val="FF6666"/>
                </a:solidFill>
                <a:latin typeface="Courier New"/>
                <a:cs typeface="Courier New"/>
              </a:rPr>
              <a:t>explainr</a:t>
            </a:r>
            <a:r>
              <a:rPr lang="en-US" sz="1800" b="1" dirty="0">
                <a:solidFill>
                  <a:srgbClr val="FF6666"/>
                </a:solidFill>
                <a:latin typeface="Courier New"/>
                <a:cs typeface="Courier New"/>
              </a:rPr>
              <a:t>", "</a:t>
            </a:r>
            <a:r>
              <a:rPr lang="en-US" sz="1800" b="1" dirty="0" err="1">
                <a:solidFill>
                  <a:srgbClr val="FF6666"/>
                </a:solidFill>
                <a:latin typeface="Courier New"/>
                <a:cs typeface="Courier New"/>
              </a:rPr>
              <a:t>hilaryparker</a:t>
            </a:r>
            <a:r>
              <a:rPr lang="en-US" sz="1800" b="1" dirty="0">
                <a:solidFill>
                  <a:srgbClr val="FF6666"/>
                </a:solidFill>
                <a:latin typeface="Courier New"/>
                <a:cs typeface="Courier New"/>
              </a:rPr>
              <a:t>/</a:t>
            </a:r>
            <a:r>
              <a:rPr lang="en-US" sz="1800" b="1" dirty="0" err="1">
                <a:solidFill>
                  <a:srgbClr val="FF6666"/>
                </a:solidFill>
                <a:latin typeface="Courier New"/>
                <a:cs typeface="Courier New"/>
              </a:rPr>
              <a:t>mansplainr</a:t>
            </a:r>
            <a:r>
              <a:rPr lang="en-US" sz="1800" b="1" dirty="0">
                <a:solidFill>
                  <a:srgbClr val="FF6666"/>
                </a:solidFill>
                <a:latin typeface="Courier New"/>
                <a:cs typeface="Courier New"/>
              </a:rPr>
              <a:t>"))</a:t>
            </a:r>
          </a:p>
          <a:p>
            <a:pPr marL="0" indent="0">
              <a:buNone/>
            </a:pPr>
            <a:endParaRPr lang="en-US" sz="1800" b="1" dirty="0">
              <a:solidFill>
                <a:srgbClr val="FF6666"/>
              </a:solidFill>
              <a:latin typeface="Courier New"/>
              <a:cs typeface="Courier New"/>
            </a:endParaRPr>
          </a:p>
          <a:p>
            <a:pPr marL="0" indent="0">
              <a:buNone/>
            </a:pPr>
            <a:r>
              <a:rPr lang="en-US" sz="1800" b="1" dirty="0" err="1">
                <a:solidFill>
                  <a:srgbClr val="FF6666"/>
                </a:solidFill>
                <a:latin typeface="Courier New"/>
                <a:cs typeface="Courier New"/>
              </a:rPr>
              <a:t>mansplain</a:t>
            </a:r>
            <a:r>
              <a:rPr lang="en-US" sz="1800" b="1" dirty="0">
                <a:solidFill>
                  <a:srgbClr val="FF6666"/>
                </a:solidFill>
                <a:latin typeface="Courier New"/>
                <a:cs typeface="Courier New"/>
              </a:rPr>
              <a:t>(</a:t>
            </a:r>
            <a:r>
              <a:rPr lang="en-US" sz="1800" b="1" dirty="0" err="1">
                <a:solidFill>
                  <a:srgbClr val="FF6666"/>
                </a:solidFill>
                <a:latin typeface="Courier New"/>
                <a:cs typeface="Courier New"/>
              </a:rPr>
              <a:t>aat</a:t>
            </a:r>
            <a:r>
              <a:rPr lang="en-US" sz="1800" b="1" dirty="0">
                <a:solidFill>
                  <a:srgbClr val="FF6666"/>
                </a:solidFill>
                <a:latin typeface="Courier New"/>
                <a:cs typeface="Courier New"/>
              </a:rPr>
              <a:t>)</a:t>
            </a:r>
          </a:p>
          <a:p>
            <a:pPr marL="0" indent="0">
              <a:buNone/>
            </a:pPr>
            <a:r>
              <a:rPr lang="en-US" sz="1800" b="1" dirty="0">
                <a:latin typeface="Courier New"/>
                <a:cs typeface="Courier New"/>
              </a:rPr>
              <a:t>That's great that you were able to do a hypothesis test. You got a p-value of 0.066459. That means it's not significant at alpha = .05, but that's OK. The important thing is that you tried.</a:t>
            </a:r>
          </a:p>
        </p:txBody>
      </p:sp>
      <p:pic>
        <p:nvPicPr>
          <p:cNvPr id="10" name="Content Placeholder 9"/>
          <p:cNvPicPr>
            <a:picLocks noGrp="1" noChangeAspect="1"/>
          </p:cNvPicPr>
          <p:nvPr>
            <p:ph sz="half" idx="2"/>
          </p:nvPr>
        </p:nvPicPr>
        <p:blipFill rotWithShape="1">
          <a:blip r:embed="rId2"/>
          <a:srcRect l="23627" r="28174"/>
          <a:stretch/>
        </p:blipFill>
        <p:spPr>
          <a:xfrm>
            <a:off x="6172200" y="1673225"/>
            <a:ext cx="4038600" cy="4718050"/>
          </a:xfrm>
        </p:spPr>
      </p:pic>
    </p:spTree>
    <p:extLst>
      <p:ext uri="{BB962C8B-B14F-4D97-AF65-F5344CB8AC3E}">
        <p14:creationId xmlns:p14="http://schemas.microsoft.com/office/powerpoint/2010/main" val="310144927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Complain about it…</a:t>
            </a:r>
            <a:endParaRPr lang="en-US" dirty="0"/>
          </a:p>
        </p:txBody>
      </p:sp>
      <p:sp>
        <p:nvSpPr>
          <p:cNvPr id="3" name="Content Placeholder 2"/>
          <p:cNvSpPr>
            <a:spLocks noGrp="1"/>
          </p:cNvSpPr>
          <p:nvPr>
            <p:ph sz="half" idx="1"/>
          </p:nvPr>
        </p:nvSpPr>
        <p:spPr/>
        <p:txBody>
          <a:bodyPr>
            <a:normAutofit/>
          </a:bodyPr>
          <a:lstStyle/>
          <a:p>
            <a:pPr marL="0" indent="0">
              <a:buNone/>
            </a:pPr>
            <a:r>
              <a:rPr lang="en-US" sz="1800" b="1" dirty="0" err="1">
                <a:solidFill>
                  <a:srgbClr val="FF6666"/>
                </a:solidFill>
                <a:latin typeface="Courier New"/>
                <a:cs typeface="Courier New"/>
              </a:rPr>
              <a:t>devtools</a:t>
            </a:r>
            <a:r>
              <a:rPr lang="en-US" sz="1800" b="1" dirty="0">
                <a:solidFill>
                  <a:srgbClr val="FF6666"/>
                </a:solidFill>
                <a:latin typeface="Courier New"/>
                <a:cs typeface="Courier New"/>
              </a:rPr>
              <a:t>::</a:t>
            </a:r>
            <a:r>
              <a:rPr lang="en-US" sz="1800" b="1" dirty="0" err="1">
                <a:solidFill>
                  <a:srgbClr val="FF6666"/>
                </a:solidFill>
                <a:latin typeface="Courier New"/>
                <a:cs typeface="Courier New"/>
              </a:rPr>
              <a:t>install_github</a:t>
            </a:r>
            <a:r>
              <a:rPr lang="en-US" sz="1800" b="1" dirty="0">
                <a:solidFill>
                  <a:srgbClr val="FF6666"/>
                </a:solidFill>
                <a:latin typeface="Courier New"/>
                <a:cs typeface="Courier New"/>
              </a:rPr>
              <a:t>(c("</a:t>
            </a:r>
            <a:r>
              <a:rPr lang="en-US" sz="1800" b="1" dirty="0" err="1">
                <a:solidFill>
                  <a:srgbClr val="FF6666"/>
                </a:solidFill>
                <a:latin typeface="Courier New"/>
                <a:cs typeface="Courier New"/>
              </a:rPr>
              <a:t>hilaryparker</a:t>
            </a:r>
            <a:r>
              <a:rPr lang="en-US" sz="1800" b="1" dirty="0">
                <a:solidFill>
                  <a:srgbClr val="FF6666"/>
                </a:solidFill>
                <a:latin typeface="Courier New"/>
                <a:cs typeface="Courier New"/>
              </a:rPr>
              <a:t>/</a:t>
            </a:r>
            <a:r>
              <a:rPr lang="en-US" sz="1800" b="1" dirty="0" err="1">
                <a:solidFill>
                  <a:srgbClr val="FF6666"/>
                </a:solidFill>
                <a:latin typeface="Courier New"/>
                <a:cs typeface="Courier New"/>
              </a:rPr>
              <a:t>explainr</a:t>
            </a:r>
            <a:r>
              <a:rPr lang="en-US" sz="1800" b="1" dirty="0">
                <a:solidFill>
                  <a:srgbClr val="FF6666"/>
                </a:solidFill>
                <a:latin typeface="Courier New"/>
                <a:cs typeface="Courier New"/>
              </a:rPr>
              <a:t>", "</a:t>
            </a:r>
            <a:r>
              <a:rPr lang="en-US" sz="1800" b="1" dirty="0" err="1">
                <a:solidFill>
                  <a:srgbClr val="FF6666"/>
                </a:solidFill>
                <a:latin typeface="Courier New"/>
                <a:cs typeface="Courier New"/>
              </a:rPr>
              <a:t>hilaryparker</a:t>
            </a:r>
            <a:r>
              <a:rPr lang="en-US" sz="1800" b="1" dirty="0">
                <a:solidFill>
                  <a:srgbClr val="FF6666"/>
                </a:solidFill>
                <a:latin typeface="Courier New"/>
                <a:cs typeface="Courier New"/>
              </a:rPr>
              <a:t>/</a:t>
            </a:r>
            <a:r>
              <a:rPr lang="en-US" sz="1800" b="1" dirty="0" err="1">
                <a:solidFill>
                  <a:srgbClr val="FF6666"/>
                </a:solidFill>
                <a:latin typeface="Courier New"/>
                <a:cs typeface="Courier New"/>
              </a:rPr>
              <a:t>complainr</a:t>
            </a:r>
            <a:r>
              <a:rPr lang="en-US" sz="1800" b="1" dirty="0">
                <a:solidFill>
                  <a:srgbClr val="FF6666"/>
                </a:solidFill>
                <a:latin typeface="Courier New"/>
                <a:cs typeface="Courier New"/>
              </a:rPr>
              <a:t>"))</a:t>
            </a:r>
          </a:p>
          <a:p>
            <a:pPr marL="0" indent="0">
              <a:buNone/>
            </a:pPr>
            <a:endParaRPr lang="en-US" sz="1800" b="1" dirty="0">
              <a:solidFill>
                <a:srgbClr val="FF6666"/>
              </a:solidFill>
              <a:latin typeface="Courier New"/>
              <a:cs typeface="Courier New"/>
            </a:endParaRPr>
          </a:p>
          <a:p>
            <a:pPr marL="0" indent="0">
              <a:buNone/>
            </a:pPr>
            <a:r>
              <a:rPr lang="en-US" sz="1800" b="1" dirty="0">
                <a:solidFill>
                  <a:srgbClr val="FF6666"/>
                </a:solidFill>
                <a:latin typeface="Courier New"/>
                <a:cs typeface="Courier New"/>
              </a:rPr>
              <a:t>complain(</a:t>
            </a:r>
            <a:r>
              <a:rPr lang="en-US" sz="1800" b="1" dirty="0" err="1">
                <a:solidFill>
                  <a:srgbClr val="FF6666"/>
                </a:solidFill>
                <a:latin typeface="Courier New"/>
                <a:cs typeface="Courier New"/>
              </a:rPr>
              <a:t>aat</a:t>
            </a:r>
            <a:r>
              <a:rPr lang="en-US" sz="1800" b="1" dirty="0">
                <a:solidFill>
                  <a:srgbClr val="FF6666"/>
                </a:solidFill>
                <a:latin typeface="Courier New"/>
                <a:cs typeface="Courier New"/>
              </a:rPr>
              <a:t>)</a:t>
            </a:r>
          </a:p>
          <a:p>
            <a:pPr marL="0" indent="0">
              <a:buNone/>
            </a:pPr>
            <a:r>
              <a:rPr lang="en-US" sz="1800" b="1" dirty="0">
                <a:latin typeface="Courier New"/>
                <a:cs typeface="Courier New"/>
              </a:rPr>
              <a:t>This hypothesis test had a p-value of 0.0664587.</a:t>
            </a:r>
          </a:p>
          <a:p>
            <a:pPr marL="0" indent="0">
              <a:buNone/>
            </a:pPr>
            <a:endParaRPr lang="en-US" sz="1800" b="1" dirty="0">
              <a:latin typeface="Courier New"/>
              <a:cs typeface="Courier New"/>
            </a:endParaRPr>
          </a:p>
          <a:p>
            <a:pPr marL="0" indent="0">
              <a:buNone/>
            </a:pPr>
            <a:r>
              <a:rPr lang="en-US" sz="1800" b="1" dirty="0">
                <a:latin typeface="Courier New"/>
                <a:cs typeface="Courier New"/>
              </a:rPr>
              <a:t>That's if you can trust any </a:t>
            </a:r>
            <a:r>
              <a:rPr lang="en-US" sz="1800" b="1" dirty="0" err="1">
                <a:latin typeface="Courier New"/>
                <a:cs typeface="Courier New"/>
              </a:rPr>
              <a:t>frequentist</a:t>
            </a:r>
            <a:r>
              <a:rPr lang="en-US" sz="1800" b="1" dirty="0">
                <a:latin typeface="Courier New"/>
                <a:cs typeface="Courier New"/>
              </a:rPr>
              <a:t> method. You should really be doing a Bayesian analysis. Did you hear about that journal that banned p-values?</a:t>
            </a:r>
          </a:p>
        </p:txBody>
      </p:sp>
      <p:pic>
        <p:nvPicPr>
          <p:cNvPr id="5" name="Content Placeholder 4"/>
          <p:cNvPicPr>
            <a:picLocks noGrp="1" noChangeAspect="1"/>
          </p:cNvPicPr>
          <p:nvPr>
            <p:ph sz="half" idx="2"/>
          </p:nvPr>
        </p:nvPicPr>
        <p:blipFill>
          <a:blip r:embed="rId2"/>
          <a:srcRect l="27303" r="27303"/>
          <a:stretch>
            <a:fillRect/>
          </a:stretch>
        </p:blipFill>
        <p:spPr/>
      </p:pic>
    </p:spTree>
    <p:extLst>
      <p:ext uri="{BB962C8B-B14F-4D97-AF65-F5344CB8AC3E}">
        <p14:creationId xmlns:p14="http://schemas.microsoft.com/office/powerpoint/2010/main" val="2681075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Family of </a:t>
            </a:r>
            <a:r>
              <a:rPr lang="en-US" i="1" dirty="0" smtClean="0"/>
              <a:t>t</a:t>
            </a:r>
            <a:r>
              <a:rPr lang="en-US" dirty="0" smtClean="0"/>
              <a:t>-tests</a:t>
            </a:r>
            <a:endParaRPr lang="en-US" dirty="0"/>
          </a:p>
        </p:txBody>
      </p:sp>
      <p:sp>
        <p:nvSpPr>
          <p:cNvPr id="3" name="Content Placeholder 2"/>
          <p:cNvSpPr>
            <a:spLocks noGrp="1"/>
          </p:cNvSpPr>
          <p:nvPr>
            <p:ph idx="1"/>
          </p:nvPr>
        </p:nvSpPr>
        <p:spPr/>
        <p:txBody>
          <a:bodyPr/>
          <a:lstStyle/>
          <a:p>
            <a:r>
              <a:rPr lang="en-US" dirty="0" smtClean="0"/>
              <a:t>One-sample t-test for a single mean</a:t>
            </a:r>
          </a:p>
          <a:p>
            <a:r>
              <a:rPr lang="en-US" dirty="0" smtClean="0"/>
              <a:t>Two-sample t-test (independent samples) for comparing 2 means</a:t>
            </a:r>
          </a:p>
          <a:p>
            <a:r>
              <a:rPr lang="en-US" dirty="0" smtClean="0"/>
              <a:t>Two-sample t-test (correlated samples; dependent samples) for comparing 2 means with correlated or repeated measures</a:t>
            </a:r>
            <a:endParaRPr lang="en-US" dirty="0"/>
          </a:p>
        </p:txBody>
      </p:sp>
    </p:spTree>
    <p:extLst>
      <p:ext uri="{BB962C8B-B14F-4D97-AF65-F5344CB8AC3E}">
        <p14:creationId xmlns:p14="http://schemas.microsoft.com/office/powerpoint/2010/main" val="119089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46313" y="481264"/>
            <a:ext cx="7772400" cy="4081212"/>
          </a:xfrm>
        </p:spPr>
        <p:txBody>
          <a:bodyPr anchor="ctr" anchorCtr="0">
            <a:normAutofit/>
          </a:bodyPr>
          <a:lstStyle/>
          <a:p>
            <a:pPr algn="ctr"/>
            <a:r>
              <a:rPr lang="en-US" sz="4400" cap="none" dirty="0" smtClean="0">
                <a:solidFill>
                  <a:schemeClr val="tx1"/>
                </a:solidFill>
              </a:rPr>
              <a:t>Confidence Intervals</a:t>
            </a:r>
            <a:endParaRPr lang="en-US" sz="4400" dirty="0">
              <a:solidFill>
                <a:schemeClr val="tx1"/>
              </a:solidFill>
            </a:endParaRP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4213197119"/>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Confidence </a:t>
            </a:r>
            <a:r>
              <a:rPr lang="en-US" dirty="0"/>
              <a:t>interval for </a:t>
            </a:r>
            <a:r>
              <a:rPr lang="en-US" dirty="0" smtClean="0"/>
              <a:t>µ</a:t>
            </a:r>
            <a:endParaRPr lang="en-US" dirty="0"/>
          </a:p>
        </p:txBody>
      </p:sp>
      <p:pic>
        <p:nvPicPr>
          <p:cNvPr id="5" name="Content Placeholder 4"/>
          <p:cNvPicPr>
            <a:picLocks noGrp="1" noChangeAspect="1"/>
          </p:cNvPicPr>
          <p:nvPr>
            <p:ph idx="1"/>
          </p:nvPr>
        </p:nvPicPr>
        <p:blipFill>
          <a:blip r:embed="rId3"/>
          <a:srcRect t="-51149" b="-51149"/>
          <a:stretch>
            <a:fillRect/>
          </a:stretch>
        </p:blipFill>
        <p:spPr/>
      </p:pic>
      <p:grpSp>
        <p:nvGrpSpPr>
          <p:cNvPr id="12" name="Group 11"/>
          <p:cNvGrpSpPr/>
          <p:nvPr/>
        </p:nvGrpSpPr>
        <p:grpSpPr>
          <a:xfrm>
            <a:off x="2473593" y="3196646"/>
            <a:ext cx="4977532" cy="3541220"/>
            <a:chOff x="2473593" y="3196646"/>
            <a:chExt cx="4977532" cy="3541220"/>
          </a:xfrm>
        </p:grpSpPr>
        <p:sp>
          <p:nvSpPr>
            <p:cNvPr id="6" name="Rounded Rectangular Callout 5"/>
            <p:cNvSpPr/>
            <p:nvPr/>
          </p:nvSpPr>
          <p:spPr>
            <a:xfrm>
              <a:off x="3050242" y="3196646"/>
              <a:ext cx="4400883" cy="1696629"/>
            </a:xfrm>
            <a:prstGeom prst="wedgeRoundRectCallout">
              <a:avLst>
                <a:gd name="adj1" fmla="val -35395"/>
                <a:gd name="adj2" fmla="val 113761"/>
                <a:gd name="adj3" fmla="val 16667"/>
              </a:avLst>
            </a:prstGeom>
            <a:solidFill>
              <a:schemeClr val="accent5">
                <a:alpha val="26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9" name="TextBox 8"/>
            <p:cNvSpPr txBox="1"/>
            <p:nvPr/>
          </p:nvSpPr>
          <p:spPr>
            <a:xfrm>
              <a:off x="2473593" y="6091535"/>
              <a:ext cx="3581218" cy="646331"/>
            </a:xfrm>
            <a:prstGeom prst="rect">
              <a:avLst/>
            </a:prstGeom>
            <a:noFill/>
          </p:spPr>
          <p:txBody>
            <a:bodyPr wrap="square" rtlCol="0">
              <a:spAutoFit/>
            </a:bodyPr>
            <a:lstStyle/>
            <a:p>
              <a:r>
                <a:rPr lang="en-US" sz="3600" dirty="0" smtClean="0">
                  <a:solidFill>
                    <a:srgbClr val="FF0000"/>
                  </a:solidFill>
                </a:rPr>
                <a:t>Critical Value!</a:t>
              </a:r>
              <a:endParaRPr lang="en-US" sz="2800" dirty="0">
                <a:solidFill>
                  <a:srgbClr val="FF0000"/>
                </a:solidFill>
              </a:endParaRPr>
            </a:p>
          </p:txBody>
        </p:sp>
      </p:grpSp>
      <p:grpSp>
        <p:nvGrpSpPr>
          <p:cNvPr id="11" name="Group 10"/>
          <p:cNvGrpSpPr/>
          <p:nvPr/>
        </p:nvGrpSpPr>
        <p:grpSpPr>
          <a:xfrm>
            <a:off x="2819582" y="1152934"/>
            <a:ext cx="8981121" cy="4457034"/>
            <a:chOff x="2819582" y="1152934"/>
            <a:chExt cx="8981121" cy="4457034"/>
          </a:xfrm>
        </p:grpSpPr>
        <p:sp>
          <p:nvSpPr>
            <p:cNvPr id="8" name="Rounded Rectangular Callout 7"/>
            <p:cNvSpPr/>
            <p:nvPr/>
          </p:nvSpPr>
          <p:spPr>
            <a:xfrm>
              <a:off x="2819582" y="2533500"/>
              <a:ext cx="8981121" cy="3076468"/>
            </a:xfrm>
            <a:prstGeom prst="wedgeRoundRectCallout">
              <a:avLst>
                <a:gd name="adj1" fmla="val 34444"/>
                <a:gd name="adj2" fmla="val -71743"/>
                <a:gd name="adj3" fmla="val 16667"/>
              </a:avLst>
            </a:prstGeom>
            <a:solidFill>
              <a:schemeClr val="accent5">
                <a:alpha val="26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10" name="TextBox 9"/>
            <p:cNvSpPr txBox="1"/>
            <p:nvPr/>
          </p:nvSpPr>
          <p:spPr>
            <a:xfrm>
              <a:off x="8161839" y="1152934"/>
              <a:ext cx="3581218" cy="646331"/>
            </a:xfrm>
            <a:prstGeom prst="rect">
              <a:avLst/>
            </a:prstGeom>
            <a:noFill/>
          </p:spPr>
          <p:txBody>
            <a:bodyPr wrap="square" rtlCol="0">
              <a:spAutoFit/>
            </a:bodyPr>
            <a:lstStyle/>
            <a:p>
              <a:r>
                <a:rPr lang="en-US" sz="3600" dirty="0" smtClean="0">
                  <a:solidFill>
                    <a:srgbClr val="FF0000"/>
                  </a:solidFill>
                </a:rPr>
                <a:t>Margin of Error</a:t>
              </a:r>
              <a:endParaRPr lang="en-US" sz="2800" dirty="0">
                <a:solidFill>
                  <a:srgbClr val="FF0000"/>
                </a:solidFill>
              </a:endParaRPr>
            </a:p>
          </p:txBody>
        </p:sp>
      </p:grpSp>
    </p:spTree>
    <p:extLst>
      <p:ext uri="{BB962C8B-B14F-4D97-AF65-F5344CB8AC3E}">
        <p14:creationId xmlns:p14="http://schemas.microsoft.com/office/powerpoint/2010/main" val="2433190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Calculating 95% CI for µ in R, 𝞼 </a:t>
            </a:r>
            <a:r>
              <a:rPr lang="en-US" dirty="0" smtClean="0"/>
              <a:t>unknown</a:t>
            </a:r>
            <a:endParaRPr lang="en-US" dirty="0"/>
          </a:p>
        </p:txBody>
      </p:sp>
      <p:sp>
        <p:nvSpPr>
          <p:cNvPr id="3" name="Content Placeholder 2"/>
          <p:cNvSpPr>
            <a:spLocks noGrp="1"/>
          </p:cNvSpPr>
          <p:nvPr>
            <p:ph idx="1"/>
          </p:nvPr>
        </p:nvSpPr>
        <p:spPr/>
        <p:txBody>
          <a:bodyPr>
            <a:normAutofit/>
          </a:bodyPr>
          <a:lstStyle/>
          <a:p>
            <a:pPr marL="0" indent="0">
              <a:buNone/>
            </a:pPr>
            <a:r>
              <a:rPr lang="en-US" sz="1600" b="1" dirty="0">
                <a:solidFill>
                  <a:srgbClr val="FF6666"/>
                </a:solidFill>
                <a:latin typeface="Courier New"/>
                <a:cs typeface="Courier New"/>
              </a:rPr>
              <a:t># sample statistics</a:t>
            </a:r>
          </a:p>
          <a:p>
            <a:pPr marL="0" indent="0">
              <a:buNone/>
            </a:pPr>
            <a:r>
              <a:rPr lang="en-US" sz="1600" b="1" dirty="0" err="1">
                <a:solidFill>
                  <a:srgbClr val="FF6666"/>
                </a:solidFill>
                <a:latin typeface="Courier New"/>
                <a:cs typeface="Courier New"/>
              </a:rPr>
              <a:t>xbar</a:t>
            </a:r>
            <a:r>
              <a:rPr lang="en-US" sz="1600" b="1" dirty="0">
                <a:solidFill>
                  <a:srgbClr val="FF6666"/>
                </a:solidFill>
                <a:latin typeface="Courier New"/>
                <a:cs typeface="Courier New"/>
              </a:rPr>
              <a:t> &lt;- 105</a:t>
            </a:r>
          </a:p>
          <a:p>
            <a:pPr marL="0" indent="0">
              <a:buNone/>
            </a:pPr>
            <a:r>
              <a:rPr lang="en-US" sz="1600" b="1" dirty="0">
                <a:solidFill>
                  <a:srgbClr val="FF6666"/>
                </a:solidFill>
                <a:latin typeface="Courier New"/>
                <a:cs typeface="Courier New"/>
              </a:rPr>
              <a:t>s &lt;- 13</a:t>
            </a:r>
          </a:p>
          <a:p>
            <a:pPr marL="0" indent="0">
              <a:buNone/>
            </a:pPr>
            <a:r>
              <a:rPr lang="en-US" sz="1600" b="1" dirty="0">
                <a:solidFill>
                  <a:srgbClr val="FF6666"/>
                </a:solidFill>
                <a:latin typeface="Courier New"/>
                <a:cs typeface="Courier New"/>
              </a:rPr>
              <a:t>n &lt;- 25</a:t>
            </a:r>
          </a:p>
          <a:p>
            <a:pPr marL="0" indent="0">
              <a:buNone/>
            </a:pPr>
            <a:endParaRPr lang="en-US" sz="1600" b="1" dirty="0">
              <a:solidFill>
                <a:srgbClr val="FF6666"/>
              </a:solidFill>
              <a:latin typeface="Courier New"/>
              <a:cs typeface="Courier New"/>
            </a:endParaRPr>
          </a:p>
          <a:p>
            <a:pPr marL="0" indent="0">
              <a:buNone/>
            </a:pPr>
            <a:r>
              <a:rPr lang="en-US" sz="1600" b="1" dirty="0">
                <a:solidFill>
                  <a:srgbClr val="FF6666"/>
                </a:solidFill>
                <a:latin typeface="Courier New"/>
                <a:cs typeface="Courier New"/>
              </a:rPr>
              <a:t># margin of error</a:t>
            </a:r>
          </a:p>
          <a:p>
            <a:pPr marL="0" indent="0">
              <a:buNone/>
            </a:pPr>
            <a:r>
              <a:rPr lang="en-US" sz="1600" b="1" dirty="0">
                <a:solidFill>
                  <a:srgbClr val="FF6666"/>
                </a:solidFill>
                <a:latin typeface="Courier New"/>
                <a:cs typeface="Courier New"/>
              </a:rPr>
              <a:t>me &lt;- </a:t>
            </a:r>
            <a:r>
              <a:rPr lang="en-US" sz="1600" b="1" dirty="0" err="1">
                <a:solidFill>
                  <a:srgbClr val="FF6666"/>
                </a:solidFill>
                <a:latin typeface="Courier New"/>
                <a:cs typeface="Courier New"/>
              </a:rPr>
              <a:t>qt</a:t>
            </a:r>
            <a:r>
              <a:rPr lang="en-US" sz="1600" b="1" dirty="0">
                <a:solidFill>
                  <a:srgbClr val="FF6666"/>
                </a:solidFill>
                <a:latin typeface="Courier New"/>
                <a:cs typeface="Courier New"/>
              </a:rPr>
              <a:t>(.975, n - 1) * (s/</a:t>
            </a:r>
            <a:r>
              <a:rPr lang="en-US" sz="1600" b="1" dirty="0" err="1">
                <a:solidFill>
                  <a:srgbClr val="FF6666"/>
                </a:solidFill>
                <a:latin typeface="Courier New"/>
                <a:cs typeface="Courier New"/>
              </a:rPr>
              <a:t>sqrt</a:t>
            </a:r>
            <a:r>
              <a:rPr lang="en-US" sz="1600" b="1" dirty="0">
                <a:solidFill>
                  <a:srgbClr val="FF6666"/>
                </a:solidFill>
                <a:latin typeface="Courier New"/>
                <a:cs typeface="Courier New"/>
              </a:rPr>
              <a:t>(n)) # .975 --&gt; .025 at EACH tail</a:t>
            </a:r>
          </a:p>
          <a:p>
            <a:pPr marL="0" indent="0">
              <a:buNone/>
            </a:pPr>
            <a:endParaRPr lang="en-US" sz="1600" b="1" dirty="0">
              <a:solidFill>
                <a:srgbClr val="FF6666"/>
              </a:solidFill>
              <a:latin typeface="Courier New"/>
              <a:cs typeface="Courier New"/>
            </a:endParaRPr>
          </a:p>
          <a:p>
            <a:pPr marL="0" indent="0">
              <a:buNone/>
            </a:pPr>
            <a:r>
              <a:rPr lang="en-US" sz="1600" b="1" dirty="0">
                <a:solidFill>
                  <a:srgbClr val="FF6666"/>
                </a:solidFill>
                <a:latin typeface="Courier New"/>
                <a:cs typeface="Courier New"/>
              </a:rPr>
              <a:t># 95% confidence intervals</a:t>
            </a:r>
          </a:p>
          <a:p>
            <a:pPr marL="0" indent="0">
              <a:buNone/>
            </a:pPr>
            <a:r>
              <a:rPr lang="en-US" sz="1600" b="1" dirty="0" err="1">
                <a:solidFill>
                  <a:srgbClr val="FF6666"/>
                </a:solidFill>
                <a:latin typeface="Courier New"/>
                <a:cs typeface="Courier New"/>
              </a:rPr>
              <a:t>lowert</a:t>
            </a:r>
            <a:r>
              <a:rPr lang="en-US" sz="1600" b="1" dirty="0">
                <a:solidFill>
                  <a:srgbClr val="FF6666"/>
                </a:solidFill>
                <a:latin typeface="Courier New"/>
                <a:cs typeface="Courier New"/>
              </a:rPr>
              <a:t> &lt;- </a:t>
            </a:r>
            <a:r>
              <a:rPr lang="en-US" sz="1600" b="1" dirty="0" err="1">
                <a:solidFill>
                  <a:srgbClr val="FF6666"/>
                </a:solidFill>
                <a:latin typeface="Courier New"/>
                <a:cs typeface="Courier New"/>
              </a:rPr>
              <a:t>xbar</a:t>
            </a:r>
            <a:r>
              <a:rPr lang="en-US" sz="1600" b="1" dirty="0">
                <a:solidFill>
                  <a:srgbClr val="FF6666"/>
                </a:solidFill>
                <a:latin typeface="Courier New"/>
                <a:cs typeface="Courier New"/>
              </a:rPr>
              <a:t> - me</a:t>
            </a:r>
          </a:p>
          <a:p>
            <a:pPr marL="0" indent="0">
              <a:buNone/>
            </a:pPr>
            <a:r>
              <a:rPr lang="en-US" sz="1600" b="1" dirty="0" err="1">
                <a:solidFill>
                  <a:srgbClr val="FF6666"/>
                </a:solidFill>
                <a:latin typeface="Courier New"/>
                <a:cs typeface="Courier New"/>
              </a:rPr>
              <a:t>uppert</a:t>
            </a:r>
            <a:r>
              <a:rPr lang="en-US" sz="1600" b="1" dirty="0">
                <a:solidFill>
                  <a:srgbClr val="FF6666"/>
                </a:solidFill>
                <a:latin typeface="Courier New"/>
                <a:cs typeface="Courier New"/>
              </a:rPr>
              <a:t> &lt;- </a:t>
            </a:r>
            <a:r>
              <a:rPr lang="en-US" sz="1600" b="1" dirty="0" err="1">
                <a:solidFill>
                  <a:srgbClr val="FF6666"/>
                </a:solidFill>
                <a:latin typeface="Courier New"/>
                <a:cs typeface="Courier New"/>
              </a:rPr>
              <a:t>xbar</a:t>
            </a:r>
            <a:r>
              <a:rPr lang="en-US" sz="1600" b="1" dirty="0">
                <a:solidFill>
                  <a:srgbClr val="FF6666"/>
                </a:solidFill>
                <a:latin typeface="Courier New"/>
                <a:cs typeface="Courier New"/>
              </a:rPr>
              <a:t> + me</a:t>
            </a:r>
          </a:p>
          <a:p>
            <a:pPr marL="0" indent="0">
              <a:buNone/>
            </a:pPr>
            <a:r>
              <a:rPr lang="en-US" sz="1600" b="1" dirty="0">
                <a:solidFill>
                  <a:srgbClr val="FF6666"/>
                </a:solidFill>
                <a:latin typeface="Courier New"/>
                <a:cs typeface="Courier New"/>
              </a:rPr>
              <a:t>c(</a:t>
            </a:r>
            <a:r>
              <a:rPr lang="en-US" sz="1600" b="1" dirty="0" err="1">
                <a:solidFill>
                  <a:srgbClr val="FF6666"/>
                </a:solidFill>
                <a:latin typeface="Courier New"/>
                <a:cs typeface="Courier New"/>
              </a:rPr>
              <a:t>lowert</a:t>
            </a:r>
            <a:r>
              <a:rPr lang="en-US" sz="1600" b="1" dirty="0">
                <a:solidFill>
                  <a:srgbClr val="FF6666"/>
                </a:solidFill>
                <a:latin typeface="Courier New"/>
                <a:cs typeface="Courier New"/>
              </a:rPr>
              <a:t>, </a:t>
            </a:r>
            <a:r>
              <a:rPr lang="en-US" sz="1600" b="1" dirty="0" err="1">
                <a:solidFill>
                  <a:srgbClr val="FF6666"/>
                </a:solidFill>
                <a:latin typeface="Courier New"/>
                <a:cs typeface="Courier New"/>
              </a:rPr>
              <a:t>uppert</a:t>
            </a:r>
            <a:r>
              <a:rPr lang="en-US" sz="1600" b="1" dirty="0">
                <a:solidFill>
                  <a:srgbClr val="FF6666"/>
                </a:solidFill>
                <a:latin typeface="Courier New"/>
                <a:cs typeface="Courier New"/>
              </a:rPr>
              <a:t>)</a:t>
            </a:r>
          </a:p>
          <a:p>
            <a:pPr marL="0" indent="0">
              <a:buNone/>
            </a:pPr>
            <a:r>
              <a:rPr lang="en-US" sz="1600" b="1" dirty="0">
                <a:latin typeface="Courier New"/>
                <a:cs typeface="Courier New"/>
              </a:rPr>
              <a:t>[1]  99.63386 110.36614</a:t>
            </a:r>
          </a:p>
        </p:txBody>
      </p:sp>
      <p:pic>
        <p:nvPicPr>
          <p:cNvPr id="4" name="Picture 3"/>
          <p:cNvPicPr>
            <a:picLocks noChangeAspect="1"/>
          </p:cNvPicPr>
          <p:nvPr/>
        </p:nvPicPr>
        <p:blipFill>
          <a:blip r:embed="rId3"/>
          <a:stretch>
            <a:fillRect/>
          </a:stretch>
        </p:blipFill>
        <p:spPr>
          <a:xfrm>
            <a:off x="9354880" y="4876800"/>
            <a:ext cx="1313121" cy="1981200"/>
          </a:xfrm>
          <a:prstGeom prst="rect">
            <a:avLst/>
          </a:prstGeom>
        </p:spPr>
      </p:pic>
      <p:sp>
        <p:nvSpPr>
          <p:cNvPr id="6" name="16-Point Star 5"/>
          <p:cNvSpPr/>
          <p:nvPr/>
        </p:nvSpPr>
        <p:spPr>
          <a:xfrm rot="20151352">
            <a:off x="7457716" y="3777691"/>
            <a:ext cx="1859280" cy="1973580"/>
          </a:xfrm>
          <a:prstGeom prst="star16">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pPr algn="ctr"/>
            <a:r>
              <a:rPr lang="en-US" sz="2400" dirty="0">
                <a:solidFill>
                  <a:prstClr val="white"/>
                </a:solidFill>
                <a:latin typeface="Lobster Two"/>
                <a:cs typeface="Lobster Two"/>
              </a:rPr>
              <a:t>Two-tailed CI</a:t>
            </a:r>
          </a:p>
        </p:txBody>
      </p:sp>
      <p:sp>
        <p:nvSpPr>
          <p:cNvPr id="8" name="Rectangle 7"/>
          <p:cNvSpPr/>
          <p:nvPr/>
        </p:nvSpPr>
        <p:spPr>
          <a:xfrm>
            <a:off x="3719112" y="5120095"/>
            <a:ext cx="2946400" cy="402590"/>
          </a:xfrm>
          <a:prstGeom prst="rect">
            <a:avLst/>
          </a:prstGeom>
          <a:solidFill>
            <a:srgbClr val="FF6666"/>
          </a:solidFill>
          <a:ln>
            <a:noFill/>
          </a:ln>
          <a:effectLst/>
        </p:spPr>
        <p:style>
          <a:lnRef idx="1">
            <a:schemeClr val="accent1"/>
          </a:lnRef>
          <a:fillRef idx="3">
            <a:schemeClr val="accent1"/>
          </a:fillRef>
          <a:effectRef idx="2">
            <a:schemeClr val="accent1"/>
          </a:effectRef>
          <a:fontRef idx="minor">
            <a:schemeClr val="lt1"/>
          </a:fontRef>
        </p:style>
        <p:txBody>
          <a:bodyPr/>
          <a:lstStyle/>
          <a:p>
            <a:pPr algn="ctr"/>
            <a:r>
              <a:rPr lang="en-US" sz="2000" dirty="0">
                <a:solidFill>
                  <a:prstClr val="white"/>
                </a:solidFill>
                <a:latin typeface="Gill Sans"/>
                <a:cs typeface="Gill Sans"/>
              </a:rPr>
              <a:t>Is µ = 100 in there??</a:t>
            </a:r>
          </a:p>
        </p:txBody>
      </p:sp>
    </p:spTree>
    <p:extLst>
      <p:ext uri="{BB962C8B-B14F-4D97-AF65-F5344CB8AC3E}">
        <p14:creationId xmlns:p14="http://schemas.microsoft.com/office/powerpoint/2010/main" val="557378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1"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Let’s attempt to summarize…</a:t>
            </a:r>
          </a:p>
        </p:txBody>
      </p:sp>
      <p:sp>
        <p:nvSpPr>
          <p:cNvPr id="3" name="Content Placeholder 2"/>
          <p:cNvSpPr>
            <a:spLocks noGrp="1"/>
          </p:cNvSpPr>
          <p:nvPr>
            <p:ph sz="half" idx="1"/>
          </p:nvPr>
        </p:nvSpPr>
        <p:spPr/>
        <p:txBody>
          <a:bodyPr/>
          <a:lstStyle/>
          <a:p>
            <a:pPr marL="0" indent="0">
              <a:buNone/>
            </a:pPr>
            <a:r>
              <a:rPr lang="en-US" dirty="0"/>
              <a:t>We are 95% confident that the IQ for AA HS girls in this sample is between 99.12 and 110.88.</a:t>
            </a:r>
          </a:p>
        </p:txBody>
      </p:sp>
      <p:sp>
        <p:nvSpPr>
          <p:cNvPr id="6" name="TextBox 5"/>
          <p:cNvSpPr txBox="1"/>
          <p:nvPr/>
        </p:nvSpPr>
        <p:spPr>
          <a:xfrm>
            <a:off x="1981200" y="4452664"/>
            <a:ext cx="4038600" cy="1631216"/>
          </a:xfrm>
          <a:prstGeom prst="rect">
            <a:avLst/>
          </a:prstGeom>
          <a:solidFill>
            <a:schemeClr val="accent5">
              <a:lumMod val="20000"/>
              <a:lumOff val="80000"/>
            </a:schemeClr>
          </a:solidFill>
          <a:ln>
            <a:solidFill>
              <a:srgbClr val="6699FF"/>
            </a:solidFill>
          </a:ln>
        </p:spPr>
        <p:txBody>
          <a:bodyPr wrap="square" rtlCol="0">
            <a:spAutoFit/>
          </a:bodyPr>
          <a:lstStyle/>
          <a:p>
            <a:r>
              <a:rPr lang="en-US" sz="2000" dirty="0">
                <a:latin typeface="Gill Sans"/>
                <a:cs typeface="Gill Sans"/>
              </a:rPr>
              <a:t>This is not correct:</a:t>
            </a:r>
          </a:p>
          <a:p>
            <a:r>
              <a:rPr lang="en-US" sz="2000" dirty="0">
                <a:latin typeface="Gill Sans"/>
                <a:cs typeface="Gill Sans"/>
              </a:rPr>
              <a:t>A confidence interval is for a population parameter, and cannot be applied to individuals in the sample.</a:t>
            </a:r>
          </a:p>
        </p:txBody>
      </p:sp>
      <p:pic>
        <p:nvPicPr>
          <p:cNvPr id="7" name="Content Placeholder 6"/>
          <p:cNvPicPr>
            <a:picLocks noGrp="1" noChangeAspect="1"/>
          </p:cNvPicPr>
          <p:nvPr>
            <p:ph sz="half" idx="2"/>
          </p:nvPr>
        </p:nvPicPr>
        <p:blipFill>
          <a:blip r:embed="rId2"/>
          <a:srcRect l="25053" r="25053"/>
          <a:stretch>
            <a:fillRect/>
          </a:stretch>
        </p:blipFill>
        <p:spPr/>
      </p:pic>
    </p:spTree>
    <p:extLst>
      <p:ext uri="{BB962C8B-B14F-4D97-AF65-F5344CB8AC3E}">
        <p14:creationId xmlns:p14="http://schemas.microsoft.com/office/powerpoint/2010/main" val="4258675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Let’s attempt to summarize…</a:t>
            </a:r>
          </a:p>
        </p:txBody>
      </p:sp>
      <p:sp>
        <p:nvSpPr>
          <p:cNvPr id="3" name="Content Placeholder 2"/>
          <p:cNvSpPr>
            <a:spLocks noGrp="1"/>
          </p:cNvSpPr>
          <p:nvPr>
            <p:ph sz="half" idx="1"/>
          </p:nvPr>
        </p:nvSpPr>
        <p:spPr/>
        <p:txBody>
          <a:bodyPr/>
          <a:lstStyle/>
          <a:p>
            <a:pPr marL="0" indent="0">
              <a:buNone/>
            </a:pPr>
            <a:r>
              <a:rPr lang="en-US" dirty="0"/>
              <a:t>95% of all samples of AA HS girls will give an average IQ between 99.12 and 110.88.</a:t>
            </a:r>
          </a:p>
        </p:txBody>
      </p:sp>
      <p:sp>
        <p:nvSpPr>
          <p:cNvPr id="6" name="TextBox 5"/>
          <p:cNvSpPr txBox="1"/>
          <p:nvPr/>
        </p:nvSpPr>
        <p:spPr>
          <a:xfrm>
            <a:off x="1981200" y="4452664"/>
            <a:ext cx="4038600" cy="1631216"/>
          </a:xfrm>
          <a:prstGeom prst="rect">
            <a:avLst/>
          </a:prstGeom>
          <a:solidFill>
            <a:schemeClr val="accent5">
              <a:lumMod val="20000"/>
              <a:lumOff val="80000"/>
            </a:schemeClr>
          </a:solidFill>
          <a:ln>
            <a:solidFill>
              <a:srgbClr val="6699FF"/>
            </a:solidFill>
          </a:ln>
        </p:spPr>
        <p:txBody>
          <a:bodyPr wrap="square" rtlCol="0">
            <a:spAutoFit/>
          </a:bodyPr>
          <a:lstStyle/>
          <a:p>
            <a:r>
              <a:rPr lang="en-US" sz="2000" dirty="0">
                <a:latin typeface="Gill Sans"/>
                <a:cs typeface="Gill Sans"/>
              </a:rPr>
              <a:t>This is not correct:</a:t>
            </a:r>
          </a:p>
          <a:p>
            <a:r>
              <a:rPr lang="en-US" sz="2000" dirty="0">
                <a:latin typeface="Gill Sans"/>
                <a:cs typeface="Gill Sans"/>
              </a:rPr>
              <a:t>Each sample will give rise to a </a:t>
            </a:r>
            <a:r>
              <a:rPr lang="en-US" sz="2000" i="1" dirty="0">
                <a:latin typeface="Gill Sans"/>
                <a:cs typeface="Gill Sans"/>
              </a:rPr>
              <a:t>different</a:t>
            </a:r>
            <a:r>
              <a:rPr lang="en-US" sz="2000" dirty="0">
                <a:latin typeface="Gill Sans"/>
                <a:cs typeface="Gill Sans"/>
              </a:rPr>
              <a:t> confidence interval- 95% of </a:t>
            </a:r>
            <a:r>
              <a:rPr lang="en-US" sz="2000" i="1" dirty="0">
                <a:latin typeface="Gill Sans"/>
                <a:cs typeface="Gill Sans"/>
              </a:rPr>
              <a:t>those </a:t>
            </a:r>
            <a:r>
              <a:rPr lang="en-US" sz="2000" dirty="0">
                <a:latin typeface="Gill Sans"/>
                <a:cs typeface="Gill Sans"/>
              </a:rPr>
              <a:t>intervals will contain the true mean.</a:t>
            </a:r>
          </a:p>
        </p:txBody>
      </p:sp>
      <p:pic>
        <p:nvPicPr>
          <p:cNvPr id="7" name="Content Placeholder 6"/>
          <p:cNvPicPr>
            <a:picLocks noGrp="1" noChangeAspect="1"/>
          </p:cNvPicPr>
          <p:nvPr>
            <p:ph sz="half" idx="2"/>
          </p:nvPr>
        </p:nvPicPr>
        <p:blipFill>
          <a:blip r:embed="rId2"/>
          <a:srcRect l="25053" r="25053"/>
          <a:stretch>
            <a:fillRect/>
          </a:stretch>
        </p:blipFill>
        <p:spPr/>
      </p:pic>
    </p:spTree>
    <p:extLst>
      <p:ext uri="{BB962C8B-B14F-4D97-AF65-F5344CB8AC3E}">
        <p14:creationId xmlns:p14="http://schemas.microsoft.com/office/powerpoint/2010/main" val="945282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Let’s attempt to summarize…</a:t>
            </a:r>
          </a:p>
        </p:txBody>
      </p:sp>
      <p:sp>
        <p:nvSpPr>
          <p:cNvPr id="3" name="Content Placeholder 2"/>
          <p:cNvSpPr>
            <a:spLocks noGrp="1"/>
          </p:cNvSpPr>
          <p:nvPr>
            <p:ph sz="half" idx="1"/>
          </p:nvPr>
        </p:nvSpPr>
        <p:spPr/>
        <p:txBody>
          <a:bodyPr/>
          <a:lstStyle/>
          <a:p>
            <a:pPr marL="0" indent="0">
              <a:buNone/>
            </a:pPr>
            <a:r>
              <a:rPr lang="en-US" dirty="0"/>
              <a:t>There is a 95% chance that the true mean IQ for AA HS girls is between 99.12 and 110.88.</a:t>
            </a:r>
          </a:p>
        </p:txBody>
      </p:sp>
      <p:sp>
        <p:nvSpPr>
          <p:cNvPr id="6" name="TextBox 5"/>
          <p:cNvSpPr txBox="1"/>
          <p:nvPr/>
        </p:nvSpPr>
        <p:spPr>
          <a:xfrm>
            <a:off x="1981200" y="4816580"/>
            <a:ext cx="4191000" cy="1323439"/>
          </a:xfrm>
          <a:prstGeom prst="rect">
            <a:avLst/>
          </a:prstGeom>
          <a:solidFill>
            <a:schemeClr val="accent5">
              <a:lumMod val="20000"/>
              <a:lumOff val="80000"/>
            </a:schemeClr>
          </a:solidFill>
          <a:ln>
            <a:solidFill>
              <a:srgbClr val="6699FF"/>
            </a:solidFill>
          </a:ln>
        </p:spPr>
        <p:txBody>
          <a:bodyPr wrap="square" rtlCol="0">
            <a:spAutoFit/>
          </a:bodyPr>
          <a:lstStyle/>
          <a:p>
            <a:r>
              <a:rPr lang="en-US" sz="2000" dirty="0">
                <a:latin typeface="Gill Sans"/>
                <a:cs typeface="Gill Sans"/>
              </a:rPr>
              <a:t>This is not correct:</a:t>
            </a:r>
          </a:p>
          <a:p>
            <a:r>
              <a:rPr lang="en-US" sz="2000" dirty="0">
                <a:latin typeface="Gill Sans"/>
                <a:cs typeface="Gill Sans"/>
              </a:rPr>
              <a:t>µ is not random. The probability that µ is between 99.12 and 110.88 is either 0 or 1.</a:t>
            </a:r>
          </a:p>
        </p:txBody>
      </p:sp>
      <p:pic>
        <p:nvPicPr>
          <p:cNvPr id="7" name="Content Placeholder 6"/>
          <p:cNvPicPr>
            <a:picLocks noGrp="1" noChangeAspect="1"/>
          </p:cNvPicPr>
          <p:nvPr>
            <p:ph sz="half" idx="2"/>
          </p:nvPr>
        </p:nvPicPr>
        <p:blipFill>
          <a:blip r:embed="rId2"/>
          <a:srcRect l="25053" r="25053"/>
          <a:stretch>
            <a:fillRect/>
          </a:stretch>
        </p:blipFill>
        <p:spPr/>
      </p:pic>
    </p:spTree>
    <p:extLst>
      <p:ext uri="{BB962C8B-B14F-4D97-AF65-F5344CB8AC3E}">
        <p14:creationId xmlns:p14="http://schemas.microsoft.com/office/powerpoint/2010/main" val="2881943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General </a:t>
            </a:r>
            <a:r>
              <a:rPr lang="en-US" dirty="0"/>
              <a:t>idea for a test </a:t>
            </a:r>
            <a:r>
              <a:rPr lang="en-US" dirty="0" smtClean="0"/>
              <a:t>statistic</a:t>
            </a:r>
            <a:endParaRPr lang="en-US" dirty="0"/>
          </a:p>
        </p:txBody>
      </p:sp>
      <p:sp>
        <p:nvSpPr>
          <p:cNvPr id="3" name="Content Placeholder 2"/>
          <p:cNvSpPr>
            <a:spLocks noGrp="1"/>
          </p:cNvSpPr>
          <p:nvPr>
            <p:ph idx="1"/>
          </p:nvPr>
        </p:nvSpPr>
        <p:spPr/>
        <p:txBody>
          <a:bodyPr/>
          <a:lstStyle/>
          <a:p>
            <a:r>
              <a:rPr lang="en-US" dirty="0" smtClean="0"/>
              <a:t>A numerical </a:t>
            </a:r>
            <a:r>
              <a:rPr lang="en-US" dirty="0"/>
              <a:t>summary used to collapse sample </a:t>
            </a:r>
            <a:r>
              <a:rPr lang="en-US" dirty="0" smtClean="0"/>
              <a:t>data into </a:t>
            </a:r>
            <a:r>
              <a:rPr lang="en-US" dirty="0"/>
              <a:t>a single </a:t>
            </a:r>
            <a:r>
              <a:rPr lang="en-US" dirty="0" smtClean="0"/>
              <a:t>number</a:t>
            </a:r>
          </a:p>
          <a:p>
            <a:r>
              <a:rPr lang="en-US" dirty="0" smtClean="0"/>
              <a:t>When </a:t>
            </a:r>
            <a:r>
              <a:rPr lang="en-US" dirty="0"/>
              <a:t>“big” or “extreme”, suggests that the observed data is very unexpected under the null hypothesis </a:t>
            </a:r>
            <a:r>
              <a:rPr lang="en-US" i="1" dirty="0" smtClean="0"/>
              <a:t>H</a:t>
            </a:r>
            <a:r>
              <a:rPr lang="en-US" i="1" baseline="-25000" dirty="0" smtClean="0"/>
              <a:t>0</a:t>
            </a:r>
            <a:r>
              <a:rPr lang="en-US" i="1" dirty="0" smtClean="0"/>
              <a:t> </a:t>
            </a:r>
            <a:endParaRPr lang="en-US" dirty="0"/>
          </a:p>
          <a:p>
            <a:r>
              <a:rPr lang="en-US" dirty="0"/>
              <a:t>A</a:t>
            </a:r>
            <a:r>
              <a:rPr lang="en-US" dirty="0" smtClean="0"/>
              <a:t> </a:t>
            </a:r>
            <a:r>
              <a:rPr lang="en-US" dirty="0"/>
              <a:t>p-value quantifies this incompatibility between the data and </a:t>
            </a:r>
            <a:r>
              <a:rPr lang="en-US" i="1" dirty="0" smtClean="0"/>
              <a:t>H</a:t>
            </a:r>
            <a:r>
              <a:rPr lang="en-US" i="1" baseline="-25000" dirty="0" smtClean="0"/>
              <a:t>0</a:t>
            </a:r>
            <a:r>
              <a:rPr lang="en-US" i="1" dirty="0" smtClean="0"/>
              <a:t> </a:t>
            </a:r>
            <a:r>
              <a:rPr lang="en-US" dirty="0"/>
              <a:t>–</a:t>
            </a:r>
            <a:r>
              <a:rPr lang="en-US" dirty="0" smtClean="0"/>
              <a:t> </a:t>
            </a:r>
            <a:r>
              <a:rPr lang="en-US" dirty="0"/>
              <a:t>specifically, it’s a tail probability </a:t>
            </a:r>
          </a:p>
          <a:p>
            <a:r>
              <a:rPr lang="en-US" dirty="0" smtClean="0"/>
              <a:t>So, </a:t>
            </a:r>
            <a:r>
              <a:rPr lang="en-US" dirty="0"/>
              <a:t>to get a p-value, you must know or approximate the probability distribution of the test statistic under the null </a:t>
            </a:r>
            <a:r>
              <a:rPr lang="en-US" i="1" dirty="0" smtClean="0"/>
              <a:t>H</a:t>
            </a:r>
            <a:r>
              <a:rPr lang="en-US" i="1" baseline="-25000" dirty="0" smtClean="0"/>
              <a:t>0</a:t>
            </a:r>
            <a:r>
              <a:rPr lang="en-US" i="1" dirty="0" smtClean="0"/>
              <a:t> </a:t>
            </a:r>
          </a:p>
          <a:p>
            <a:r>
              <a:rPr lang="en-US" dirty="0" smtClean="0"/>
              <a:t>This means we need to know what the </a:t>
            </a:r>
            <a:r>
              <a:rPr lang="en-US" i="1" dirty="0" smtClean="0"/>
              <a:t>null</a:t>
            </a:r>
            <a:r>
              <a:rPr lang="en-US" dirty="0" smtClean="0"/>
              <a:t> sampling distribution looks like</a:t>
            </a:r>
          </a:p>
          <a:p>
            <a:endParaRPr lang="en-US" dirty="0"/>
          </a:p>
          <a:p>
            <a:endParaRPr lang="en-US" dirty="0"/>
          </a:p>
        </p:txBody>
      </p:sp>
    </p:spTree>
    <p:extLst>
      <p:ext uri="{BB962C8B-B14F-4D97-AF65-F5344CB8AC3E}">
        <p14:creationId xmlns:p14="http://schemas.microsoft.com/office/powerpoint/2010/main" val="2592851361"/>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You got it…</a:t>
            </a:r>
          </a:p>
        </p:txBody>
      </p:sp>
      <p:sp>
        <p:nvSpPr>
          <p:cNvPr id="3" name="Content Placeholder 2"/>
          <p:cNvSpPr>
            <a:spLocks noGrp="1"/>
          </p:cNvSpPr>
          <p:nvPr>
            <p:ph sz="half" idx="1"/>
          </p:nvPr>
        </p:nvSpPr>
        <p:spPr/>
        <p:txBody>
          <a:bodyPr/>
          <a:lstStyle/>
          <a:p>
            <a:pPr marL="0" indent="0">
              <a:buNone/>
            </a:pPr>
            <a:r>
              <a:rPr lang="en-US" dirty="0"/>
              <a:t>We are 95% confident that the population mean IQ of AA HS girls is between 99.12 and 110.88.</a:t>
            </a:r>
          </a:p>
        </p:txBody>
      </p:sp>
      <p:sp>
        <p:nvSpPr>
          <p:cNvPr id="6" name="TextBox 5"/>
          <p:cNvSpPr txBox="1"/>
          <p:nvPr/>
        </p:nvSpPr>
        <p:spPr>
          <a:xfrm>
            <a:off x="1981200" y="4094350"/>
            <a:ext cx="3670300" cy="2246769"/>
          </a:xfrm>
          <a:prstGeom prst="rect">
            <a:avLst/>
          </a:prstGeom>
          <a:solidFill>
            <a:schemeClr val="accent5">
              <a:lumMod val="20000"/>
              <a:lumOff val="80000"/>
            </a:schemeClr>
          </a:solidFill>
          <a:ln>
            <a:solidFill>
              <a:srgbClr val="6699FF"/>
            </a:solidFill>
          </a:ln>
        </p:spPr>
        <p:txBody>
          <a:bodyPr wrap="square" rtlCol="0">
            <a:spAutoFit/>
          </a:bodyPr>
          <a:lstStyle/>
          <a:p>
            <a:r>
              <a:rPr lang="en-US" sz="2000" dirty="0">
                <a:latin typeface="Gill Sans"/>
                <a:cs typeface="Gill Sans"/>
              </a:rPr>
              <a:t>This is correct!:</a:t>
            </a:r>
          </a:p>
          <a:p>
            <a:r>
              <a:rPr lang="en-US" sz="2000" dirty="0">
                <a:latin typeface="Gill Sans"/>
                <a:cs typeface="Gill Sans"/>
              </a:rPr>
              <a:t>The confidence interval is based on the sample, and hence is random. There is a 95% probability that the interval (99.12, 110.88) contains µ.</a:t>
            </a:r>
          </a:p>
        </p:txBody>
      </p:sp>
      <p:pic>
        <p:nvPicPr>
          <p:cNvPr id="7" name="Content Placeholder 6"/>
          <p:cNvPicPr>
            <a:picLocks noGrp="1" noChangeAspect="1"/>
          </p:cNvPicPr>
          <p:nvPr>
            <p:ph sz="half" idx="2"/>
          </p:nvPr>
        </p:nvPicPr>
        <p:blipFill>
          <a:blip r:embed="rId2"/>
          <a:srcRect l="25925" r="25925"/>
          <a:stretch>
            <a:fillRect/>
          </a:stretch>
        </p:blipFill>
        <p:spPr/>
      </p:pic>
    </p:spTree>
    <p:extLst>
      <p:ext uri="{BB962C8B-B14F-4D97-AF65-F5344CB8AC3E}">
        <p14:creationId xmlns:p14="http://schemas.microsoft.com/office/powerpoint/2010/main" val="3455006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“Other” Confidence Interval</a:t>
            </a:r>
            <a:endParaRPr lang="en-US" dirty="0"/>
          </a:p>
        </p:txBody>
      </p:sp>
      <p:pic>
        <p:nvPicPr>
          <p:cNvPr id="4" name="Picture 2" descr="Standard Normal Distribution"/>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729344" y="1612487"/>
            <a:ext cx="9231087" cy="506388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6466115" y="2873830"/>
            <a:ext cx="5725885" cy="3293209"/>
          </a:xfrm>
          <a:prstGeom prst="rect">
            <a:avLst/>
          </a:prstGeom>
        </p:spPr>
        <p:txBody>
          <a:bodyPr wrap="square">
            <a:spAutoFit/>
          </a:bodyPr>
          <a:lstStyle/>
          <a:p>
            <a:endParaRPr lang="en-US" sz="1600" dirty="0"/>
          </a:p>
          <a:p>
            <a:pPr lvl="1"/>
            <a:r>
              <a:rPr lang="en-US" sz="1600" dirty="0"/>
              <a:t>Determine </a:t>
            </a:r>
            <a:r>
              <a:rPr lang="en-US" sz="1600" i="1" dirty="0" err="1"/>
              <a:t>z</a:t>
            </a:r>
            <a:r>
              <a:rPr lang="en-US" sz="1600" i="1" baseline="-25000" dirty="0" err="1"/>
              <a:t>critical</a:t>
            </a:r>
            <a:r>
              <a:rPr lang="en-US" sz="1600" dirty="0"/>
              <a:t> values for your </a:t>
            </a:r>
            <a:r>
              <a:rPr lang="en-US" sz="1600" dirty="0" smtClean="0"/>
              <a:t>α…</a:t>
            </a:r>
          </a:p>
          <a:p>
            <a:pPr lvl="1"/>
            <a:endParaRPr lang="en-US" sz="1600" dirty="0"/>
          </a:p>
          <a:p>
            <a:pPr lvl="1"/>
            <a:r>
              <a:rPr lang="en-US" sz="1600" dirty="0"/>
              <a:t>Must “beat” ±</a:t>
            </a:r>
            <a:r>
              <a:rPr lang="en-US" sz="1600" dirty="0" smtClean="0"/>
              <a:t>1.65 </a:t>
            </a:r>
            <a:r>
              <a:rPr lang="en-US" sz="1600" dirty="0"/>
              <a:t>for α = .10, </a:t>
            </a:r>
            <a:r>
              <a:rPr lang="en-US" sz="1600" dirty="0" smtClean="0"/>
              <a:t>2-tailed</a:t>
            </a:r>
            <a:r>
              <a:rPr lang="en-US" sz="1600" dirty="0"/>
              <a:t>, to reject null</a:t>
            </a:r>
          </a:p>
          <a:p>
            <a:pPr lvl="1"/>
            <a:r>
              <a:rPr lang="en-US" sz="1600" dirty="0"/>
              <a:t>Must “beat” ±1.96 for α = .05, </a:t>
            </a:r>
            <a:r>
              <a:rPr lang="en-US" sz="1600" dirty="0" smtClean="0"/>
              <a:t>2-tailed</a:t>
            </a:r>
            <a:r>
              <a:rPr lang="en-US" sz="1600" dirty="0"/>
              <a:t>, to reject null</a:t>
            </a:r>
          </a:p>
          <a:p>
            <a:pPr lvl="1"/>
            <a:r>
              <a:rPr lang="en-US" sz="1600" dirty="0"/>
              <a:t>Must “beat” ±</a:t>
            </a:r>
            <a:r>
              <a:rPr lang="en-US" sz="1600" dirty="0" smtClean="0"/>
              <a:t>2.58 </a:t>
            </a:r>
            <a:r>
              <a:rPr lang="en-US" sz="1600" dirty="0"/>
              <a:t>for α = .01, </a:t>
            </a:r>
            <a:r>
              <a:rPr lang="en-US" sz="1600" dirty="0" smtClean="0"/>
              <a:t>2-tailed</a:t>
            </a:r>
            <a:r>
              <a:rPr lang="en-US" sz="1600" dirty="0"/>
              <a:t>, to reject null</a:t>
            </a:r>
          </a:p>
          <a:p>
            <a:pPr lvl="1"/>
            <a:endParaRPr lang="en-US" sz="1600" dirty="0" smtClean="0"/>
          </a:p>
          <a:p>
            <a:pPr lvl="1"/>
            <a:r>
              <a:rPr lang="en-US" sz="1600" dirty="0" smtClean="0"/>
              <a:t>Not shown…</a:t>
            </a:r>
          </a:p>
          <a:p>
            <a:pPr lvl="1"/>
            <a:r>
              <a:rPr lang="en-US" sz="1600" dirty="0"/>
              <a:t>Must “beat” ±</a:t>
            </a:r>
            <a:r>
              <a:rPr lang="en-US" sz="1600" dirty="0" smtClean="0"/>
              <a:t>1.28 </a:t>
            </a:r>
            <a:r>
              <a:rPr lang="en-US" sz="1600" dirty="0"/>
              <a:t>for α = </a:t>
            </a:r>
            <a:r>
              <a:rPr lang="en-US" sz="1600" dirty="0" smtClean="0"/>
              <a:t>.10, 1-tailed</a:t>
            </a:r>
            <a:r>
              <a:rPr lang="en-US" sz="1600" dirty="0"/>
              <a:t>, to reject null</a:t>
            </a:r>
          </a:p>
          <a:p>
            <a:pPr lvl="1"/>
            <a:r>
              <a:rPr lang="en-US" sz="1600" dirty="0"/>
              <a:t>Must “beat” ±</a:t>
            </a:r>
            <a:r>
              <a:rPr lang="en-US" sz="1600" dirty="0" smtClean="0"/>
              <a:t>1.65 </a:t>
            </a:r>
            <a:r>
              <a:rPr lang="en-US" sz="1600" dirty="0"/>
              <a:t>for α = .05, </a:t>
            </a:r>
            <a:r>
              <a:rPr lang="en-US" sz="1600" dirty="0" smtClean="0"/>
              <a:t>1-tailed</a:t>
            </a:r>
            <a:r>
              <a:rPr lang="en-US" sz="1600" dirty="0"/>
              <a:t>, to reject null</a:t>
            </a:r>
          </a:p>
          <a:p>
            <a:pPr lvl="1"/>
            <a:r>
              <a:rPr lang="en-US" sz="1600" dirty="0"/>
              <a:t>Must “beat” ±</a:t>
            </a:r>
            <a:r>
              <a:rPr lang="en-US" sz="1600" dirty="0" smtClean="0"/>
              <a:t>2.32 </a:t>
            </a:r>
            <a:r>
              <a:rPr lang="en-US" sz="1600" dirty="0"/>
              <a:t>for α = .01, </a:t>
            </a:r>
            <a:r>
              <a:rPr lang="en-US" sz="1600" dirty="0" smtClean="0"/>
              <a:t>1-tailed</a:t>
            </a:r>
            <a:r>
              <a:rPr lang="en-US" sz="1600" dirty="0"/>
              <a:t>, to reject null</a:t>
            </a:r>
          </a:p>
          <a:p>
            <a:pPr lvl="1"/>
            <a:endParaRPr lang="en-US" sz="1600" dirty="0"/>
          </a:p>
          <a:p>
            <a:pPr lvl="1"/>
            <a:endParaRPr lang="en-US" sz="1600" dirty="0"/>
          </a:p>
        </p:txBody>
      </p:sp>
    </p:spTree>
    <p:extLst>
      <p:ext uri="{BB962C8B-B14F-4D97-AF65-F5344CB8AC3E}">
        <p14:creationId xmlns:p14="http://schemas.microsoft.com/office/powerpoint/2010/main" val="2791983812"/>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Hypothesis Tests and Confidence Intervals</a:t>
            </a:r>
          </a:p>
        </p:txBody>
      </p:sp>
      <p:sp>
        <p:nvSpPr>
          <p:cNvPr id="3" name="Content Placeholder 2"/>
          <p:cNvSpPr>
            <a:spLocks noGrp="1"/>
          </p:cNvSpPr>
          <p:nvPr>
            <p:ph idx="1"/>
          </p:nvPr>
        </p:nvSpPr>
        <p:spPr>
          <a:xfrm>
            <a:off x="1944688" y="1497096"/>
            <a:ext cx="8229600" cy="4876800"/>
          </a:xfrm>
        </p:spPr>
        <p:txBody>
          <a:bodyPr>
            <a:normAutofit fontScale="92500" lnSpcReduction="10000"/>
          </a:bodyPr>
          <a:lstStyle/>
          <a:p>
            <a:r>
              <a:rPr lang="en-US" dirty="0" smtClean="0"/>
              <a:t>Suppose: </a:t>
            </a:r>
            <a:r>
              <a:rPr lang="en-US" i="1" dirty="0" smtClean="0"/>
              <a:t>z</a:t>
            </a:r>
            <a:r>
              <a:rPr lang="en-US" dirty="0" smtClean="0"/>
              <a:t>-test with α = .05, 2-tailed</a:t>
            </a:r>
          </a:p>
          <a:p>
            <a:r>
              <a:rPr lang="en-US" dirty="0" smtClean="0"/>
              <a:t>H</a:t>
            </a:r>
            <a:r>
              <a:rPr lang="en-US" baseline="-25000" dirty="0" smtClean="0"/>
              <a:t>0</a:t>
            </a:r>
            <a:r>
              <a:rPr lang="en-US" dirty="0" smtClean="0"/>
              <a:t>: </a:t>
            </a:r>
          </a:p>
          <a:p>
            <a:r>
              <a:rPr lang="en-US" dirty="0" smtClean="0"/>
              <a:t>H</a:t>
            </a:r>
            <a:r>
              <a:rPr lang="en-US" baseline="-25000" dirty="0" smtClean="0"/>
              <a:t>1</a:t>
            </a:r>
            <a:r>
              <a:rPr lang="en-US" dirty="0" smtClean="0"/>
              <a:t>:</a:t>
            </a:r>
          </a:p>
          <a:p>
            <a:pPr marL="0" indent="0">
              <a:buNone/>
            </a:pPr>
            <a:endParaRPr lang="en-US" dirty="0"/>
          </a:p>
          <a:p>
            <a:r>
              <a:rPr lang="en-US" b="1" dirty="0" smtClean="0"/>
              <a:t>I will reject H</a:t>
            </a:r>
            <a:r>
              <a:rPr lang="en-US" b="1" baseline="-25000" dirty="0" smtClean="0"/>
              <a:t>0</a:t>
            </a:r>
            <a:r>
              <a:rPr lang="en-US" b="1" dirty="0" smtClean="0"/>
              <a:t> </a:t>
            </a:r>
            <a:r>
              <a:rPr lang="en-US" dirty="0" smtClean="0"/>
              <a:t>if:</a:t>
            </a:r>
          </a:p>
          <a:p>
            <a:endParaRPr lang="en-US" dirty="0"/>
          </a:p>
          <a:p>
            <a:endParaRPr lang="en-US" dirty="0" smtClean="0"/>
          </a:p>
          <a:p>
            <a:r>
              <a:rPr lang="en-US" dirty="0" smtClean="0"/>
              <a:t>Some algebra to re-arrange, </a:t>
            </a:r>
            <a:r>
              <a:rPr lang="en-US" b="1" dirty="0" smtClean="0"/>
              <a:t>I will reject H</a:t>
            </a:r>
            <a:r>
              <a:rPr lang="en-US" b="1" baseline="-25000" dirty="0" smtClean="0"/>
              <a:t>0</a:t>
            </a:r>
            <a:r>
              <a:rPr lang="en-US" b="1" dirty="0" smtClean="0"/>
              <a:t> </a:t>
            </a:r>
            <a:r>
              <a:rPr lang="en-US" dirty="0" smtClean="0"/>
              <a:t>if:</a:t>
            </a:r>
          </a:p>
          <a:p>
            <a:endParaRPr lang="en-US" dirty="0"/>
          </a:p>
          <a:p>
            <a:endParaRPr lang="en-US" dirty="0" smtClean="0"/>
          </a:p>
          <a:p>
            <a:r>
              <a:rPr lang="en-US" dirty="0" smtClean="0"/>
              <a:t>And </a:t>
            </a:r>
            <a:r>
              <a:rPr lang="en-US" b="1" dirty="0" smtClean="0"/>
              <a:t>I will not reject H</a:t>
            </a:r>
            <a:r>
              <a:rPr lang="en-US" b="1" baseline="-25000" dirty="0" smtClean="0"/>
              <a:t>0</a:t>
            </a:r>
            <a:r>
              <a:rPr lang="en-US" b="1" dirty="0" smtClean="0"/>
              <a:t> </a:t>
            </a:r>
            <a:r>
              <a:rPr lang="en-US" dirty="0" smtClean="0"/>
              <a:t>if μ lies between those 2 rejection points:</a:t>
            </a:r>
          </a:p>
          <a:p>
            <a:pPr marL="0" indent="0">
              <a:buNone/>
            </a:pPr>
            <a:r>
              <a:rPr lang="en-US" dirty="0" smtClean="0"/>
              <a:t> </a:t>
            </a:r>
            <a:endParaRPr lang="en-US" dirty="0"/>
          </a:p>
        </p:txBody>
      </p:sp>
      <p:graphicFrame>
        <p:nvGraphicFramePr>
          <p:cNvPr id="4" name="Object 3"/>
          <p:cNvGraphicFramePr>
            <a:graphicFrameLocks noChangeAspect="1"/>
          </p:cNvGraphicFramePr>
          <p:nvPr>
            <p:extLst/>
          </p:nvPr>
        </p:nvGraphicFramePr>
        <p:xfrm>
          <a:off x="2840670" y="1874090"/>
          <a:ext cx="583857" cy="311645"/>
        </p:xfrm>
        <a:graphic>
          <a:graphicData uri="http://schemas.openxmlformats.org/presentationml/2006/ole">
            <mc:AlternateContent xmlns:mc="http://schemas.openxmlformats.org/markup-compatibility/2006">
              <mc:Choice xmlns:v="urn:schemas-microsoft-com:vml" Requires="v">
                <p:oleObj spid="_x0000_s8274" name="Equation" r:id="rId3" imgW="406400" imgH="215900" progId="Equation.3">
                  <p:embed/>
                </p:oleObj>
              </mc:Choice>
              <mc:Fallback>
                <p:oleObj name="Equation" r:id="rId3" imgW="406400" imgH="215900" progId="Equation.3">
                  <p:embed/>
                  <p:pic>
                    <p:nvPicPr>
                      <p:cNvPr id="0" name=""/>
                      <p:cNvPicPr/>
                      <p:nvPr/>
                    </p:nvPicPr>
                    <p:blipFill>
                      <a:blip r:embed="rId4"/>
                      <a:stretch>
                        <a:fillRect/>
                      </a:stretch>
                    </p:blipFill>
                    <p:spPr>
                      <a:xfrm>
                        <a:off x="2840670" y="1874090"/>
                        <a:ext cx="583857" cy="311645"/>
                      </a:xfrm>
                      <a:prstGeom prst="rect">
                        <a:avLst/>
                      </a:prstGeom>
                    </p:spPr>
                  </p:pic>
                </p:oleObj>
              </mc:Fallback>
            </mc:AlternateContent>
          </a:graphicData>
        </a:graphic>
      </p:graphicFrame>
      <p:graphicFrame>
        <p:nvGraphicFramePr>
          <p:cNvPr id="5" name="Object 4"/>
          <p:cNvGraphicFramePr>
            <a:graphicFrameLocks noChangeAspect="1"/>
          </p:cNvGraphicFramePr>
          <p:nvPr>
            <p:extLst/>
          </p:nvPr>
        </p:nvGraphicFramePr>
        <p:xfrm>
          <a:off x="2840670" y="2307323"/>
          <a:ext cx="583857" cy="310373"/>
        </p:xfrm>
        <a:graphic>
          <a:graphicData uri="http://schemas.openxmlformats.org/presentationml/2006/ole">
            <mc:AlternateContent xmlns:mc="http://schemas.openxmlformats.org/markup-compatibility/2006">
              <mc:Choice xmlns:v="urn:schemas-microsoft-com:vml" Requires="v">
                <p:oleObj spid="_x0000_s8275" name="Equation" r:id="rId5" imgW="406400" imgH="215900" progId="Equation.3">
                  <p:embed/>
                </p:oleObj>
              </mc:Choice>
              <mc:Fallback>
                <p:oleObj name="Equation" r:id="rId5" imgW="406400" imgH="215900" progId="Equation.3">
                  <p:embed/>
                  <p:pic>
                    <p:nvPicPr>
                      <p:cNvPr id="0" name=""/>
                      <p:cNvPicPr/>
                      <p:nvPr/>
                    </p:nvPicPr>
                    <p:blipFill>
                      <a:blip r:embed="rId6"/>
                      <a:stretch>
                        <a:fillRect/>
                      </a:stretch>
                    </p:blipFill>
                    <p:spPr>
                      <a:xfrm>
                        <a:off x="2840670" y="2307323"/>
                        <a:ext cx="583857" cy="310373"/>
                      </a:xfrm>
                      <a:prstGeom prst="rect">
                        <a:avLst/>
                      </a:prstGeom>
                    </p:spPr>
                  </p:pic>
                </p:oleObj>
              </mc:Fallback>
            </mc:AlternateContent>
          </a:graphicData>
        </a:graphic>
      </p:graphicFrame>
      <p:graphicFrame>
        <p:nvGraphicFramePr>
          <p:cNvPr id="6" name="Object 5"/>
          <p:cNvGraphicFramePr>
            <a:graphicFrameLocks noChangeAspect="1"/>
          </p:cNvGraphicFramePr>
          <p:nvPr>
            <p:extLst/>
          </p:nvPr>
        </p:nvGraphicFramePr>
        <p:xfrm>
          <a:off x="5222875" y="1872884"/>
          <a:ext cx="1299144" cy="689086"/>
        </p:xfrm>
        <a:graphic>
          <a:graphicData uri="http://schemas.openxmlformats.org/presentationml/2006/ole">
            <mc:AlternateContent xmlns:mc="http://schemas.openxmlformats.org/markup-compatibility/2006">
              <mc:Choice xmlns:v="urn:schemas-microsoft-com:vml" Requires="v">
                <p:oleObj spid="_x0000_s8276" name="Equation" r:id="rId7" imgW="812800" imgH="431800" progId="Equation.3">
                  <p:embed/>
                </p:oleObj>
              </mc:Choice>
              <mc:Fallback>
                <p:oleObj name="Equation" r:id="rId7" imgW="812800" imgH="431800" progId="Equation.3">
                  <p:embed/>
                  <p:pic>
                    <p:nvPicPr>
                      <p:cNvPr id="0" name=""/>
                      <p:cNvPicPr/>
                      <p:nvPr/>
                    </p:nvPicPr>
                    <p:blipFill>
                      <a:blip r:embed="rId8"/>
                      <a:stretch>
                        <a:fillRect/>
                      </a:stretch>
                    </p:blipFill>
                    <p:spPr>
                      <a:xfrm>
                        <a:off x="5222875" y="1872884"/>
                        <a:ext cx="1299144" cy="689086"/>
                      </a:xfrm>
                      <a:prstGeom prst="rect">
                        <a:avLst/>
                      </a:prstGeom>
                    </p:spPr>
                  </p:pic>
                </p:oleObj>
              </mc:Fallback>
            </mc:AlternateContent>
          </a:graphicData>
        </a:graphic>
      </p:graphicFrame>
      <p:graphicFrame>
        <p:nvGraphicFramePr>
          <p:cNvPr id="7" name="Object 6"/>
          <p:cNvGraphicFramePr>
            <a:graphicFrameLocks noChangeAspect="1"/>
          </p:cNvGraphicFramePr>
          <p:nvPr>
            <p:extLst/>
          </p:nvPr>
        </p:nvGraphicFramePr>
        <p:xfrm>
          <a:off x="7165976" y="3179889"/>
          <a:ext cx="1220787" cy="611187"/>
        </p:xfrm>
        <a:graphic>
          <a:graphicData uri="http://schemas.openxmlformats.org/presentationml/2006/ole">
            <mc:AlternateContent xmlns:mc="http://schemas.openxmlformats.org/markup-compatibility/2006">
              <mc:Choice xmlns:v="urn:schemas-microsoft-com:vml" Requires="v">
                <p:oleObj spid="_x0000_s8277" name="Equation" r:id="rId9" imgW="863600" imgH="431800" progId="Equation.3">
                  <p:embed/>
                </p:oleObj>
              </mc:Choice>
              <mc:Fallback>
                <p:oleObj name="Equation" r:id="rId9" imgW="863600" imgH="431800" progId="Equation.3">
                  <p:embed/>
                  <p:pic>
                    <p:nvPicPr>
                      <p:cNvPr id="0" name=""/>
                      <p:cNvPicPr/>
                      <p:nvPr/>
                    </p:nvPicPr>
                    <p:blipFill>
                      <a:blip r:embed="rId10"/>
                      <a:stretch>
                        <a:fillRect/>
                      </a:stretch>
                    </p:blipFill>
                    <p:spPr>
                      <a:xfrm>
                        <a:off x="7165976" y="3179889"/>
                        <a:ext cx="1220787" cy="611187"/>
                      </a:xfrm>
                      <a:prstGeom prst="rect">
                        <a:avLst/>
                      </a:prstGeom>
                    </p:spPr>
                  </p:pic>
                </p:oleObj>
              </mc:Fallback>
            </mc:AlternateContent>
          </a:graphicData>
        </a:graphic>
      </p:graphicFrame>
      <p:graphicFrame>
        <p:nvGraphicFramePr>
          <p:cNvPr id="9" name="Object 8"/>
          <p:cNvGraphicFramePr>
            <a:graphicFrameLocks noChangeAspect="1"/>
          </p:cNvGraphicFramePr>
          <p:nvPr>
            <p:extLst/>
          </p:nvPr>
        </p:nvGraphicFramePr>
        <p:xfrm>
          <a:off x="4687888" y="3192607"/>
          <a:ext cx="1371600" cy="614362"/>
        </p:xfrm>
        <a:graphic>
          <a:graphicData uri="http://schemas.openxmlformats.org/presentationml/2006/ole">
            <mc:AlternateContent xmlns:mc="http://schemas.openxmlformats.org/markup-compatibility/2006">
              <mc:Choice xmlns:v="urn:schemas-microsoft-com:vml" Requires="v">
                <p:oleObj spid="_x0000_s8278" name="Equation" r:id="rId11" imgW="965200" imgH="431800" progId="Equation.3">
                  <p:embed/>
                </p:oleObj>
              </mc:Choice>
              <mc:Fallback>
                <p:oleObj name="Equation" r:id="rId11" imgW="965200" imgH="431800" progId="Equation.3">
                  <p:embed/>
                  <p:pic>
                    <p:nvPicPr>
                      <p:cNvPr id="0" name=""/>
                      <p:cNvPicPr/>
                      <p:nvPr/>
                    </p:nvPicPr>
                    <p:blipFill>
                      <a:blip r:embed="rId12"/>
                      <a:stretch>
                        <a:fillRect/>
                      </a:stretch>
                    </p:blipFill>
                    <p:spPr>
                      <a:xfrm>
                        <a:off x="4687888" y="3192607"/>
                        <a:ext cx="1371600" cy="614362"/>
                      </a:xfrm>
                      <a:prstGeom prst="rect">
                        <a:avLst/>
                      </a:prstGeom>
                    </p:spPr>
                  </p:pic>
                </p:oleObj>
              </mc:Fallback>
            </mc:AlternateContent>
          </a:graphicData>
        </a:graphic>
      </p:graphicFrame>
      <p:graphicFrame>
        <p:nvGraphicFramePr>
          <p:cNvPr id="10" name="Object 9"/>
          <p:cNvGraphicFramePr>
            <a:graphicFrameLocks noChangeAspect="1"/>
          </p:cNvGraphicFramePr>
          <p:nvPr>
            <p:extLst/>
          </p:nvPr>
        </p:nvGraphicFramePr>
        <p:xfrm>
          <a:off x="4742816" y="4622914"/>
          <a:ext cx="1438275" cy="592137"/>
        </p:xfrm>
        <a:graphic>
          <a:graphicData uri="http://schemas.openxmlformats.org/presentationml/2006/ole">
            <mc:AlternateContent xmlns:mc="http://schemas.openxmlformats.org/markup-compatibility/2006">
              <mc:Choice xmlns:v="urn:schemas-microsoft-com:vml" Requires="v">
                <p:oleObj spid="_x0000_s8279" name="Equation" r:id="rId13" imgW="1016000" imgH="419100" progId="Equation.3">
                  <p:embed/>
                </p:oleObj>
              </mc:Choice>
              <mc:Fallback>
                <p:oleObj name="Equation" r:id="rId13" imgW="1016000" imgH="419100" progId="Equation.3">
                  <p:embed/>
                  <p:pic>
                    <p:nvPicPr>
                      <p:cNvPr id="0" name=""/>
                      <p:cNvPicPr/>
                      <p:nvPr/>
                    </p:nvPicPr>
                    <p:blipFill>
                      <a:blip r:embed="rId14"/>
                      <a:stretch>
                        <a:fillRect/>
                      </a:stretch>
                    </p:blipFill>
                    <p:spPr>
                      <a:xfrm>
                        <a:off x="4742816" y="4622914"/>
                        <a:ext cx="1438275" cy="592137"/>
                      </a:xfrm>
                      <a:prstGeom prst="rect">
                        <a:avLst/>
                      </a:prstGeom>
                    </p:spPr>
                  </p:pic>
                </p:oleObj>
              </mc:Fallback>
            </mc:AlternateContent>
          </a:graphicData>
        </a:graphic>
      </p:graphicFrame>
      <p:graphicFrame>
        <p:nvGraphicFramePr>
          <p:cNvPr id="11" name="Object 10"/>
          <p:cNvGraphicFramePr>
            <a:graphicFrameLocks noChangeAspect="1"/>
          </p:cNvGraphicFramePr>
          <p:nvPr>
            <p:extLst/>
          </p:nvPr>
        </p:nvGraphicFramePr>
        <p:xfrm>
          <a:off x="7234556" y="4588808"/>
          <a:ext cx="1439862" cy="592137"/>
        </p:xfrm>
        <a:graphic>
          <a:graphicData uri="http://schemas.openxmlformats.org/presentationml/2006/ole">
            <mc:AlternateContent xmlns:mc="http://schemas.openxmlformats.org/markup-compatibility/2006">
              <mc:Choice xmlns:v="urn:schemas-microsoft-com:vml" Requires="v">
                <p:oleObj spid="_x0000_s8280" name="Equation" r:id="rId15" imgW="1016000" imgH="419100" progId="Equation.3">
                  <p:embed/>
                </p:oleObj>
              </mc:Choice>
              <mc:Fallback>
                <p:oleObj name="Equation" r:id="rId15" imgW="1016000" imgH="419100" progId="Equation.3">
                  <p:embed/>
                  <p:pic>
                    <p:nvPicPr>
                      <p:cNvPr id="0" name=""/>
                      <p:cNvPicPr/>
                      <p:nvPr/>
                    </p:nvPicPr>
                    <p:blipFill>
                      <a:blip r:embed="rId16"/>
                      <a:stretch>
                        <a:fillRect/>
                      </a:stretch>
                    </p:blipFill>
                    <p:spPr>
                      <a:xfrm>
                        <a:off x="7234556" y="4588808"/>
                        <a:ext cx="1439862" cy="592137"/>
                      </a:xfrm>
                      <a:prstGeom prst="rect">
                        <a:avLst/>
                      </a:prstGeom>
                    </p:spPr>
                  </p:pic>
                </p:oleObj>
              </mc:Fallback>
            </mc:AlternateContent>
          </a:graphicData>
        </a:graphic>
      </p:graphicFrame>
      <p:graphicFrame>
        <p:nvGraphicFramePr>
          <p:cNvPr id="12" name="Object 11"/>
          <p:cNvGraphicFramePr>
            <a:graphicFrameLocks noChangeAspect="1"/>
          </p:cNvGraphicFramePr>
          <p:nvPr>
            <p:extLst/>
          </p:nvPr>
        </p:nvGraphicFramePr>
        <p:xfrm>
          <a:off x="4570412" y="5956201"/>
          <a:ext cx="2946400" cy="650875"/>
        </p:xfrm>
        <a:graphic>
          <a:graphicData uri="http://schemas.openxmlformats.org/presentationml/2006/ole">
            <mc:AlternateContent xmlns:mc="http://schemas.openxmlformats.org/markup-compatibility/2006">
              <mc:Choice xmlns:v="urn:schemas-microsoft-com:vml" Requires="v">
                <p:oleObj spid="_x0000_s8281" name="Equation" r:id="rId17" imgW="2006600" imgH="444500" progId="Equation.3">
                  <p:embed/>
                </p:oleObj>
              </mc:Choice>
              <mc:Fallback>
                <p:oleObj name="Equation" r:id="rId17" imgW="2006600" imgH="444500" progId="Equation.3">
                  <p:embed/>
                  <p:pic>
                    <p:nvPicPr>
                      <p:cNvPr id="0" name=""/>
                      <p:cNvPicPr/>
                      <p:nvPr/>
                    </p:nvPicPr>
                    <p:blipFill>
                      <a:blip r:embed="rId18"/>
                      <a:stretch>
                        <a:fillRect/>
                      </a:stretch>
                    </p:blipFill>
                    <p:spPr>
                      <a:xfrm>
                        <a:off x="4570412" y="5956201"/>
                        <a:ext cx="2946400" cy="650875"/>
                      </a:xfrm>
                      <a:prstGeom prst="rect">
                        <a:avLst/>
                      </a:prstGeom>
                    </p:spPr>
                  </p:pic>
                </p:oleObj>
              </mc:Fallback>
            </mc:AlternateContent>
          </a:graphicData>
        </a:graphic>
      </p:graphicFrame>
      <p:sp>
        <p:nvSpPr>
          <p:cNvPr id="13" name="Left Arrow 12"/>
          <p:cNvSpPr/>
          <p:nvPr/>
        </p:nvSpPr>
        <p:spPr>
          <a:xfrm>
            <a:off x="7734956" y="5812933"/>
            <a:ext cx="2817778" cy="1266532"/>
          </a:xfrm>
          <a:prstGeom prst="leftArrow">
            <a:avLst/>
          </a:prstGeom>
          <a:gradFill flip="none" rotWithShape="1">
            <a:gsLst>
              <a:gs pos="85000">
                <a:srgbClr val="6699CC"/>
              </a:gs>
              <a:gs pos="100000">
                <a:srgbClr val="FFFFFF"/>
              </a:gs>
            </a:gsLst>
            <a:lin ang="11100000" scaled="0"/>
            <a:tileRect/>
          </a:gradFill>
          <a:ln>
            <a:noFill/>
          </a:ln>
        </p:spPr>
        <p:style>
          <a:lnRef idx="1">
            <a:schemeClr val="accent1"/>
          </a:lnRef>
          <a:fillRef idx="3">
            <a:schemeClr val="accent1"/>
          </a:fillRef>
          <a:effectRef idx="2">
            <a:schemeClr val="accent1"/>
          </a:effectRef>
          <a:fontRef idx="minor">
            <a:schemeClr val="lt1"/>
          </a:fontRef>
        </p:style>
        <p:txBody>
          <a:bodyPr/>
          <a:lstStyle/>
          <a:p>
            <a:r>
              <a:rPr lang="en-US" sz="1600" dirty="0">
                <a:solidFill>
                  <a:prstClr val="white"/>
                </a:solidFill>
                <a:latin typeface="Lato" charset="0"/>
                <a:ea typeface="Lato" charset="0"/>
                <a:cs typeface="Lato" charset="0"/>
              </a:rPr>
              <a:t>This is my 95% confidence interval for μ</a:t>
            </a:r>
          </a:p>
        </p:txBody>
      </p:sp>
    </p:spTree>
    <p:extLst>
      <p:ext uri="{BB962C8B-B14F-4D97-AF65-F5344CB8AC3E}">
        <p14:creationId xmlns:p14="http://schemas.microsoft.com/office/powerpoint/2010/main" val="1343103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32" presetClass="emph" presetSubtype="0" repeatCount="10000" fill="hold" grpId="0" nodeType="withEffect">
                                  <p:stCondLst>
                                    <p:cond delay="0"/>
                                  </p:stCondLst>
                                  <p:childTnLst>
                                    <p:animRot by="120000">
                                      <p:cBhvr>
                                        <p:cTn id="24" dur="100" fill="hold">
                                          <p:stCondLst>
                                            <p:cond delay="0"/>
                                          </p:stCondLst>
                                        </p:cTn>
                                        <p:tgtEl>
                                          <p:spTgt spid="13"/>
                                        </p:tgtEl>
                                        <p:attrNameLst>
                                          <p:attrName>r</p:attrName>
                                        </p:attrNameLst>
                                      </p:cBhvr>
                                    </p:animRot>
                                    <p:animRot by="-240000">
                                      <p:cBhvr>
                                        <p:cTn id="25" dur="200" fill="hold">
                                          <p:stCondLst>
                                            <p:cond delay="200"/>
                                          </p:stCondLst>
                                        </p:cTn>
                                        <p:tgtEl>
                                          <p:spTgt spid="13"/>
                                        </p:tgtEl>
                                        <p:attrNameLst>
                                          <p:attrName>r</p:attrName>
                                        </p:attrNameLst>
                                      </p:cBhvr>
                                    </p:animRot>
                                    <p:animRot by="240000">
                                      <p:cBhvr>
                                        <p:cTn id="26" dur="200" fill="hold">
                                          <p:stCondLst>
                                            <p:cond delay="400"/>
                                          </p:stCondLst>
                                        </p:cTn>
                                        <p:tgtEl>
                                          <p:spTgt spid="13"/>
                                        </p:tgtEl>
                                        <p:attrNameLst>
                                          <p:attrName>r</p:attrName>
                                        </p:attrNameLst>
                                      </p:cBhvr>
                                    </p:animRot>
                                    <p:animRot by="-240000">
                                      <p:cBhvr>
                                        <p:cTn id="27" dur="200" fill="hold">
                                          <p:stCondLst>
                                            <p:cond delay="600"/>
                                          </p:stCondLst>
                                        </p:cTn>
                                        <p:tgtEl>
                                          <p:spTgt spid="13"/>
                                        </p:tgtEl>
                                        <p:attrNameLst>
                                          <p:attrName>r</p:attrName>
                                        </p:attrNameLst>
                                      </p:cBhvr>
                                    </p:animRot>
                                    <p:animRot by="120000">
                                      <p:cBhvr>
                                        <p:cTn id="28" dur="200" fill="hold">
                                          <p:stCondLst>
                                            <p:cond delay="800"/>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Hypothesis Tests and Confidence Intervals</a:t>
            </a:r>
          </a:p>
        </p:txBody>
      </p:sp>
      <p:sp>
        <p:nvSpPr>
          <p:cNvPr id="3" name="Content Placeholder 2"/>
          <p:cNvSpPr>
            <a:spLocks noGrp="1"/>
          </p:cNvSpPr>
          <p:nvPr>
            <p:ph idx="1"/>
          </p:nvPr>
        </p:nvSpPr>
        <p:spPr>
          <a:xfrm>
            <a:off x="1981200" y="1436701"/>
            <a:ext cx="9601200" cy="4876800"/>
          </a:xfrm>
        </p:spPr>
        <p:txBody>
          <a:bodyPr>
            <a:normAutofit/>
          </a:bodyPr>
          <a:lstStyle/>
          <a:p>
            <a:r>
              <a:rPr lang="en-US" sz="2200" dirty="0"/>
              <a:t>The confidence interval also tells when to reject </a:t>
            </a:r>
            <a:r>
              <a:rPr lang="en-US" sz="2200" dirty="0" smtClean="0"/>
              <a:t>H</a:t>
            </a:r>
            <a:r>
              <a:rPr lang="en-US" sz="2200" baseline="-25000" dirty="0" smtClean="0"/>
              <a:t>0</a:t>
            </a:r>
            <a:endParaRPr lang="en-US" sz="2200" dirty="0" smtClean="0"/>
          </a:p>
          <a:p>
            <a:pPr marL="457200" lvl="1" indent="0">
              <a:buNone/>
            </a:pPr>
            <a:r>
              <a:rPr lang="en-US" sz="1800" b="1" dirty="0" smtClean="0"/>
              <a:t>I </a:t>
            </a:r>
            <a:r>
              <a:rPr lang="en-US" sz="1800" b="1" dirty="0"/>
              <a:t>will reject H</a:t>
            </a:r>
            <a:r>
              <a:rPr lang="en-US" sz="1800" b="1" baseline="-25000" dirty="0"/>
              <a:t>0</a:t>
            </a:r>
            <a:r>
              <a:rPr lang="en-US" sz="1800" dirty="0"/>
              <a:t> if μ is outside of this interval:</a:t>
            </a:r>
            <a:endParaRPr lang="en-US" sz="1800" baseline="-25000" dirty="0"/>
          </a:p>
          <a:p>
            <a:pPr marL="0" indent="0">
              <a:buNone/>
            </a:pPr>
            <a:endParaRPr lang="en-US" sz="2200" dirty="0"/>
          </a:p>
          <a:p>
            <a:r>
              <a:rPr lang="en-US" sz="2200" dirty="0"/>
              <a:t>But what if instead of solving for μ, I solve for the sample mean? </a:t>
            </a:r>
            <a:endParaRPr lang="en-US" sz="2200" dirty="0" smtClean="0"/>
          </a:p>
          <a:p>
            <a:pPr marL="457200" lvl="1" indent="0">
              <a:buNone/>
            </a:pPr>
            <a:r>
              <a:rPr lang="en-US" sz="1800" b="1" dirty="0" smtClean="0"/>
              <a:t>I </a:t>
            </a:r>
            <a:r>
              <a:rPr lang="en-US" sz="1800" b="1" dirty="0"/>
              <a:t>will reject H</a:t>
            </a:r>
            <a:r>
              <a:rPr lang="en-US" sz="1800" b="1" baseline="-25000" dirty="0"/>
              <a:t>0</a:t>
            </a:r>
            <a:r>
              <a:rPr lang="en-US" sz="1800" b="1" dirty="0"/>
              <a:t> </a:t>
            </a:r>
            <a:r>
              <a:rPr lang="en-US" sz="1800" dirty="0"/>
              <a:t>if:</a:t>
            </a:r>
          </a:p>
          <a:p>
            <a:endParaRPr lang="en-US" sz="2200" dirty="0"/>
          </a:p>
          <a:p>
            <a:endParaRPr lang="en-US" sz="2200" dirty="0"/>
          </a:p>
          <a:p>
            <a:r>
              <a:rPr lang="en-US" sz="2200" dirty="0"/>
              <a:t>These two values define both of my regions of rejection (2-tailed</a:t>
            </a:r>
            <a:r>
              <a:rPr lang="en-US" sz="2200" dirty="0" smtClean="0"/>
              <a:t>).</a:t>
            </a:r>
            <a:endParaRPr lang="en-US" sz="2200" dirty="0"/>
          </a:p>
          <a:p>
            <a:r>
              <a:rPr lang="en-US" sz="2200" dirty="0"/>
              <a:t>My region of non-rejection is all values in between those 2 rejection </a:t>
            </a:r>
            <a:r>
              <a:rPr lang="en-US" sz="2200" dirty="0" smtClean="0"/>
              <a:t>points </a:t>
            </a:r>
          </a:p>
          <a:p>
            <a:pPr marL="457200" lvl="1" indent="0">
              <a:buNone/>
            </a:pPr>
            <a:r>
              <a:rPr lang="en-US" sz="1800" b="1" dirty="0" smtClean="0"/>
              <a:t>I </a:t>
            </a:r>
            <a:r>
              <a:rPr lang="en-US" sz="1800" b="1" dirty="0"/>
              <a:t>will not reject H</a:t>
            </a:r>
            <a:r>
              <a:rPr lang="en-US" sz="1800" b="1" baseline="-25000" dirty="0"/>
              <a:t>0</a:t>
            </a:r>
            <a:r>
              <a:rPr lang="en-US" sz="1800" b="1" dirty="0"/>
              <a:t> </a:t>
            </a:r>
            <a:r>
              <a:rPr lang="en-US" sz="1800" dirty="0"/>
              <a:t>if my sample mean is within:</a:t>
            </a:r>
          </a:p>
          <a:p>
            <a:endParaRPr lang="en-US" sz="2200" dirty="0"/>
          </a:p>
        </p:txBody>
      </p:sp>
      <p:graphicFrame>
        <p:nvGraphicFramePr>
          <p:cNvPr id="7" name="Object 6"/>
          <p:cNvGraphicFramePr>
            <a:graphicFrameLocks noChangeAspect="1"/>
          </p:cNvGraphicFramePr>
          <p:nvPr>
            <p:extLst/>
          </p:nvPr>
        </p:nvGraphicFramePr>
        <p:xfrm>
          <a:off x="6379588" y="3297320"/>
          <a:ext cx="1667430" cy="686480"/>
        </p:xfrm>
        <a:graphic>
          <a:graphicData uri="http://schemas.openxmlformats.org/presentationml/2006/ole">
            <mc:AlternateContent xmlns:mc="http://schemas.openxmlformats.org/markup-compatibility/2006">
              <mc:Choice xmlns:v="urn:schemas-microsoft-com:vml" Requires="v">
                <p:oleObj spid="_x0000_s9258" name="Equation" r:id="rId3" imgW="1016000" imgH="419100" progId="Equation.3">
                  <p:embed/>
                </p:oleObj>
              </mc:Choice>
              <mc:Fallback>
                <p:oleObj name="Equation" r:id="rId3" imgW="1016000" imgH="419100" progId="Equation.3">
                  <p:embed/>
                  <p:pic>
                    <p:nvPicPr>
                      <p:cNvPr id="0" name=""/>
                      <p:cNvPicPr/>
                      <p:nvPr/>
                    </p:nvPicPr>
                    <p:blipFill>
                      <a:blip r:embed="rId4"/>
                      <a:stretch>
                        <a:fillRect/>
                      </a:stretch>
                    </p:blipFill>
                    <p:spPr>
                      <a:xfrm>
                        <a:off x="6379588" y="3297320"/>
                        <a:ext cx="1667430" cy="686480"/>
                      </a:xfrm>
                      <a:prstGeom prst="rect">
                        <a:avLst/>
                      </a:prstGeom>
                    </p:spPr>
                  </p:pic>
                </p:oleObj>
              </mc:Fallback>
            </mc:AlternateContent>
          </a:graphicData>
        </a:graphic>
      </p:graphicFrame>
      <p:graphicFrame>
        <p:nvGraphicFramePr>
          <p:cNvPr id="8" name="Object 7"/>
          <p:cNvGraphicFramePr>
            <a:graphicFrameLocks noChangeAspect="1"/>
          </p:cNvGraphicFramePr>
          <p:nvPr>
            <p:extLst/>
          </p:nvPr>
        </p:nvGraphicFramePr>
        <p:xfrm>
          <a:off x="4105276" y="3297268"/>
          <a:ext cx="1669395" cy="686532"/>
        </p:xfrm>
        <a:graphic>
          <a:graphicData uri="http://schemas.openxmlformats.org/presentationml/2006/ole">
            <mc:AlternateContent xmlns:mc="http://schemas.openxmlformats.org/markup-compatibility/2006">
              <mc:Choice xmlns:v="urn:schemas-microsoft-com:vml" Requires="v">
                <p:oleObj spid="_x0000_s9259" name="Equation" r:id="rId5" imgW="1016000" imgH="419100" progId="Equation.3">
                  <p:embed/>
                </p:oleObj>
              </mc:Choice>
              <mc:Fallback>
                <p:oleObj name="Equation" r:id="rId5" imgW="1016000" imgH="419100" progId="Equation.3">
                  <p:embed/>
                  <p:pic>
                    <p:nvPicPr>
                      <p:cNvPr id="0" name=""/>
                      <p:cNvPicPr/>
                      <p:nvPr/>
                    </p:nvPicPr>
                    <p:blipFill>
                      <a:blip r:embed="rId6"/>
                      <a:stretch>
                        <a:fillRect/>
                      </a:stretch>
                    </p:blipFill>
                    <p:spPr>
                      <a:xfrm>
                        <a:off x="4105276" y="3297268"/>
                        <a:ext cx="1669395" cy="686532"/>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165792413"/>
              </p:ext>
            </p:extLst>
          </p:nvPr>
        </p:nvGraphicFramePr>
        <p:xfrm>
          <a:off x="7600401" y="5273124"/>
          <a:ext cx="3317875" cy="738188"/>
        </p:xfrm>
        <a:graphic>
          <a:graphicData uri="http://schemas.openxmlformats.org/presentationml/2006/ole">
            <mc:AlternateContent xmlns:mc="http://schemas.openxmlformats.org/markup-compatibility/2006">
              <mc:Choice xmlns:v="urn:schemas-microsoft-com:vml" Requires="v">
                <p:oleObj spid="_x0000_s9260" name="Equation" r:id="rId7" imgW="1993900" imgH="444500" progId="Equation.3">
                  <p:embed/>
                </p:oleObj>
              </mc:Choice>
              <mc:Fallback>
                <p:oleObj name="Equation" r:id="rId7" imgW="1993900" imgH="444500" progId="Equation.3">
                  <p:embed/>
                  <p:pic>
                    <p:nvPicPr>
                      <p:cNvPr id="0" name=""/>
                      <p:cNvPicPr/>
                      <p:nvPr/>
                    </p:nvPicPr>
                    <p:blipFill>
                      <a:blip r:embed="rId8"/>
                      <a:stretch>
                        <a:fillRect/>
                      </a:stretch>
                    </p:blipFill>
                    <p:spPr>
                      <a:xfrm>
                        <a:off x="7600401" y="5273124"/>
                        <a:ext cx="3317875" cy="738188"/>
                      </a:xfrm>
                      <a:prstGeom prst="rect">
                        <a:avLst/>
                      </a:prstGeom>
                    </p:spPr>
                  </p:pic>
                </p:oleObj>
              </mc:Fallback>
            </mc:AlternateContent>
          </a:graphicData>
        </a:graphic>
      </p:graphicFrame>
      <p:graphicFrame>
        <p:nvGraphicFramePr>
          <p:cNvPr id="11" name="Object 10"/>
          <p:cNvGraphicFramePr>
            <a:graphicFrameLocks noChangeAspect="1"/>
          </p:cNvGraphicFramePr>
          <p:nvPr>
            <p:extLst/>
          </p:nvPr>
        </p:nvGraphicFramePr>
        <p:xfrm>
          <a:off x="4560591" y="2081946"/>
          <a:ext cx="2652712" cy="585787"/>
        </p:xfrm>
        <a:graphic>
          <a:graphicData uri="http://schemas.openxmlformats.org/presentationml/2006/ole">
            <mc:AlternateContent xmlns:mc="http://schemas.openxmlformats.org/markup-compatibility/2006">
              <mc:Choice xmlns:v="urn:schemas-microsoft-com:vml" Requires="v">
                <p:oleObj spid="_x0000_s9261" name="Equation" r:id="rId9" imgW="2006600" imgH="444500" progId="Equation.3">
                  <p:embed/>
                </p:oleObj>
              </mc:Choice>
              <mc:Fallback>
                <p:oleObj name="Equation" r:id="rId9" imgW="2006600" imgH="444500" progId="Equation.3">
                  <p:embed/>
                  <p:pic>
                    <p:nvPicPr>
                      <p:cNvPr id="0" name=""/>
                      <p:cNvPicPr/>
                      <p:nvPr/>
                    </p:nvPicPr>
                    <p:blipFill>
                      <a:blip r:embed="rId10"/>
                      <a:stretch>
                        <a:fillRect/>
                      </a:stretch>
                    </p:blipFill>
                    <p:spPr>
                      <a:xfrm>
                        <a:off x="4560591" y="2081946"/>
                        <a:ext cx="2652712" cy="585787"/>
                      </a:xfrm>
                      <a:prstGeom prst="rect">
                        <a:avLst/>
                      </a:prstGeom>
                    </p:spPr>
                  </p:pic>
                </p:oleObj>
              </mc:Fallback>
            </mc:AlternateContent>
          </a:graphicData>
        </a:graphic>
      </p:graphicFrame>
    </p:spTree>
    <p:extLst>
      <p:ext uri="{BB962C8B-B14F-4D97-AF65-F5344CB8AC3E}">
        <p14:creationId xmlns:p14="http://schemas.microsoft.com/office/powerpoint/2010/main" val="683070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Regions of rejection/non-rejection: </a:t>
            </a:r>
            <a:br>
              <a:rPr lang="en-US" sz="3200" dirty="0"/>
            </a:br>
            <a:r>
              <a:rPr lang="en-US" sz="3200" dirty="0"/>
              <a:t>What if I observe a sample mean = 106?</a:t>
            </a:r>
          </a:p>
        </p:txBody>
      </p:sp>
      <p:pic>
        <p:nvPicPr>
          <p:cNvPr id="11" name="Content Placeholder 10" descr="Rplot regions of rejection.pdf"/>
          <p:cNvPicPr>
            <a:picLocks noGrp="1" noChangeAspect="1"/>
          </p:cNvPicPr>
          <p:nvPr>
            <p:ph sz="half" idx="1"/>
          </p:nvPr>
        </p:nvPicPr>
        <p:blipFill rotWithShape="1">
          <a:blip r:embed="rId3">
            <a:extLst>
              <a:ext uri="{28A0092B-C50C-407E-A947-70E740481C1C}">
                <a14:useLocalDpi xmlns:a14="http://schemas.microsoft.com/office/drawing/2010/main" val="0"/>
              </a:ext>
            </a:extLst>
          </a:blip>
          <a:srcRect l="-539" r="5384"/>
          <a:stretch/>
        </p:blipFill>
        <p:spPr>
          <a:xfrm>
            <a:off x="1713164" y="1600201"/>
            <a:ext cx="4306637" cy="4525963"/>
          </a:xfrm>
        </p:spPr>
      </p:pic>
      <p:sp>
        <p:nvSpPr>
          <p:cNvPr id="5" name="Content Placeholder 4"/>
          <p:cNvSpPr>
            <a:spLocks noGrp="1"/>
          </p:cNvSpPr>
          <p:nvPr>
            <p:ph sz="half" idx="2"/>
          </p:nvPr>
        </p:nvSpPr>
        <p:spPr/>
        <p:txBody>
          <a:bodyPr>
            <a:normAutofit/>
          </a:bodyPr>
          <a:lstStyle/>
          <a:p>
            <a:r>
              <a:rPr lang="en-US" b="1" dirty="0" smtClean="0"/>
              <a:t>Rejection regions</a:t>
            </a:r>
            <a:r>
              <a:rPr lang="en-US" dirty="0" smtClean="0"/>
              <a:t/>
            </a:r>
            <a:br>
              <a:rPr lang="en-US" dirty="0" smtClean="0"/>
            </a:br>
            <a:r>
              <a:rPr lang="en-US" dirty="0" smtClean="0"/>
              <a:t>I reject if:</a:t>
            </a:r>
            <a:br>
              <a:rPr lang="en-US" dirty="0" smtClean="0"/>
            </a:br>
            <a:r>
              <a:rPr lang="en-US" dirty="0" smtClean="0"/>
              <a:t/>
            </a:r>
            <a:br>
              <a:rPr lang="en-US" dirty="0" smtClean="0"/>
            </a:br>
            <a:r>
              <a:rPr lang="en-US" dirty="0" smtClean="0"/>
              <a:t>or if:</a:t>
            </a:r>
          </a:p>
          <a:p>
            <a:pPr marL="0" indent="0">
              <a:buNone/>
            </a:pPr>
            <a:endParaRPr lang="en-US" dirty="0" smtClean="0"/>
          </a:p>
          <a:p>
            <a:r>
              <a:rPr lang="en-US" b="1" dirty="0" smtClean="0"/>
              <a:t>Non-rejection region</a:t>
            </a:r>
            <a:r>
              <a:rPr lang="en-US" dirty="0" smtClean="0"/>
              <a:t/>
            </a:r>
            <a:br>
              <a:rPr lang="en-US" dirty="0" smtClean="0"/>
            </a:br>
            <a:r>
              <a:rPr lang="en-US" dirty="0" smtClean="0"/>
              <a:t>I will not reject if:</a:t>
            </a:r>
          </a:p>
          <a:p>
            <a:endParaRPr lang="en-US" dirty="0"/>
          </a:p>
          <a:p>
            <a:r>
              <a:rPr lang="en-US" dirty="0" smtClean="0"/>
              <a:t>With observed sample mean=106, I reject H</a:t>
            </a:r>
            <a:r>
              <a:rPr lang="en-US" baseline="-25000" dirty="0" smtClean="0"/>
              <a:t>0</a:t>
            </a:r>
            <a:endParaRPr lang="en-US" dirty="0" smtClean="0"/>
          </a:p>
        </p:txBody>
      </p:sp>
      <p:graphicFrame>
        <p:nvGraphicFramePr>
          <p:cNvPr id="6" name="Object 5"/>
          <p:cNvGraphicFramePr>
            <a:graphicFrameLocks noChangeAspect="1"/>
          </p:cNvGraphicFramePr>
          <p:nvPr>
            <p:extLst/>
          </p:nvPr>
        </p:nvGraphicFramePr>
        <p:xfrm>
          <a:off x="7602667" y="2542219"/>
          <a:ext cx="2366387" cy="580840"/>
        </p:xfrm>
        <a:graphic>
          <a:graphicData uri="http://schemas.openxmlformats.org/presentationml/2006/ole">
            <mc:AlternateContent xmlns:mc="http://schemas.openxmlformats.org/markup-compatibility/2006">
              <mc:Choice xmlns:v="urn:schemas-microsoft-com:vml" Requires="v">
                <p:oleObj spid="_x0000_s10272" name="Equation" r:id="rId4" imgW="1701800" imgH="419100" progId="Equation.3">
                  <p:embed/>
                </p:oleObj>
              </mc:Choice>
              <mc:Fallback>
                <p:oleObj name="Equation" r:id="rId4" imgW="1701800" imgH="419100" progId="Equation.3">
                  <p:embed/>
                  <p:pic>
                    <p:nvPicPr>
                      <p:cNvPr id="0" name=""/>
                      <p:cNvPicPr/>
                      <p:nvPr/>
                    </p:nvPicPr>
                    <p:blipFill>
                      <a:blip r:embed="rId5"/>
                      <a:stretch>
                        <a:fillRect/>
                      </a:stretch>
                    </p:blipFill>
                    <p:spPr>
                      <a:xfrm>
                        <a:off x="7602667" y="2542219"/>
                        <a:ext cx="2366387" cy="580840"/>
                      </a:xfrm>
                      <a:prstGeom prst="rect">
                        <a:avLst/>
                      </a:prstGeom>
                    </p:spPr>
                  </p:pic>
                </p:oleObj>
              </mc:Fallback>
            </mc:AlternateContent>
          </a:graphicData>
        </a:graphic>
      </p:graphicFrame>
      <p:graphicFrame>
        <p:nvGraphicFramePr>
          <p:cNvPr id="7" name="Object 6"/>
          <p:cNvGraphicFramePr>
            <a:graphicFrameLocks noChangeAspect="1"/>
          </p:cNvGraphicFramePr>
          <p:nvPr>
            <p:extLst/>
          </p:nvPr>
        </p:nvGraphicFramePr>
        <p:xfrm>
          <a:off x="7611673" y="3224830"/>
          <a:ext cx="2425960" cy="579713"/>
        </p:xfrm>
        <a:graphic>
          <a:graphicData uri="http://schemas.openxmlformats.org/presentationml/2006/ole">
            <mc:AlternateContent xmlns:mc="http://schemas.openxmlformats.org/markup-compatibility/2006">
              <mc:Choice xmlns:v="urn:schemas-microsoft-com:vml" Requires="v">
                <p:oleObj spid="_x0000_s10273" name="Equation" r:id="rId6" imgW="1752600" imgH="419100" progId="Equation.3">
                  <p:embed/>
                </p:oleObj>
              </mc:Choice>
              <mc:Fallback>
                <p:oleObj name="Equation" r:id="rId6" imgW="1752600" imgH="419100" progId="Equation.3">
                  <p:embed/>
                  <p:pic>
                    <p:nvPicPr>
                      <p:cNvPr id="0" name=""/>
                      <p:cNvPicPr/>
                      <p:nvPr/>
                    </p:nvPicPr>
                    <p:blipFill>
                      <a:blip r:embed="rId7"/>
                      <a:stretch>
                        <a:fillRect/>
                      </a:stretch>
                    </p:blipFill>
                    <p:spPr>
                      <a:xfrm>
                        <a:off x="7611673" y="3224830"/>
                        <a:ext cx="2425960" cy="579713"/>
                      </a:xfrm>
                      <a:prstGeom prst="rect">
                        <a:avLst/>
                      </a:prstGeom>
                    </p:spPr>
                  </p:pic>
                </p:oleObj>
              </mc:Fallback>
            </mc:AlternateContent>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1288979012"/>
              </p:ext>
            </p:extLst>
          </p:nvPr>
        </p:nvGraphicFramePr>
        <p:xfrm>
          <a:off x="7707947" y="4962524"/>
          <a:ext cx="2155825" cy="442913"/>
        </p:xfrm>
        <a:graphic>
          <a:graphicData uri="http://schemas.openxmlformats.org/presentationml/2006/ole">
            <mc:AlternateContent xmlns:mc="http://schemas.openxmlformats.org/markup-compatibility/2006">
              <mc:Choice xmlns:v="urn:schemas-microsoft-com:vml" Requires="v">
                <p:oleObj spid="_x0000_s10274" name="Equation" r:id="rId8" imgW="1295400" imgH="266700" progId="Equation.3">
                  <p:embed/>
                </p:oleObj>
              </mc:Choice>
              <mc:Fallback>
                <p:oleObj name="Equation" r:id="rId8" imgW="1295400" imgH="266700" progId="Equation.3">
                  <p:embed/>
                  <p:pic>
                    <p:nvPicPr>
                      <p:cNvPr id="0" name=""/>
                      <p:cNvPicPr/>
                      <p:nvPr/>
                    </p:nvPicPr>
                    <p:blipFill>
                      <a:blip r:embed="rId9"/>
                      <a:stretch>
                        <a:fillRect/>
                      </a:stretch>
                    </p:blipFill>
                    <p:spPr>
                      <a:xfrm>
                        <a:off x="7707947" y="4962524"/>
                        <a:ext cx="2155825" cy="442913"/>
                      </a:xfrm>
                      <a:prstGeom prst="rect">
                        <a:avLst/>
                      </a:prstGeom>
                    </p:spPr>
                  </p:pic>
                </p:oleObj>
              </mc:Fallback>
            </mc:AlternateContent>
          </a:graphicData>
        </a:graphic>
      </p:graphicFrame>
    </p:spTree>
    <p:extLst>
      <p:ext uri="{BB962C8B-B14F-4D97-AF65-F5344CB8AC3E}">
        <p14:creationId xmlns:p14="http://schemas.microsoft.com/office/powerpoint/2010/main" val="3262304511"/>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Confidence interval:</a:t>
            </a:r>
            <a:br>
              <a:rPr lang="en-US" sz="3200" dirty="0"/>
            </a:br>
            <a:r>
              <a:rPr lang="en-US" sz="3200" dirty="0"/>
              <a:t>What if I had hypothesized μ = 100?</a:t>
            </a:r>
          </a:p>
        </p:txBody>
      </p:sp>
      <p:pic>
        <p:nvPicPr>
          <p:cNvPr id="8" name="Content Placeholder 7" descr="Rplot 95% CI.pdf"/>
          <p:cNvPicPr>
            <a:picLocks noGrp="1" noChangeAspect="1"/>
          </p:cNvPicPr>
          <p:nvPr>
            <p:ph sz="half" idx="1"/>
          </p:nvPr>
        </p:nvPicPr>
        <p:blipFill rotWithShape="1">
          <a:blip r:embed="rId3">
            <a:extLst>
              <a:ext uri="{28A0092B-C50C-407E-A947-70E740481C1C}">
                <a14:useLocalDpi xmlns:a14="http://schemas.microsoft.com/office/drawing/2010/main" val="0"/>
              </a:ext>
            </a:extLst>
          </a:blip>
          <a:srcRect l="-539" r="5384"/>
          <a:stretch/>
        </p:blipFill>
        <p:spPr>
          <a:xfrm>
            <a:off x="1713164" y="1600201"/>
            <a:ext cx="4306637" cy="4525963"/>
          </a:xfrm>
        </p:spPr>
      </p:pic>
      <p:sp>
        <p:nvSpPr>
          <p:cNvPr id="5" name="Content Placeholder 4"/>
          <p:cNvSpPr>
            <a:spLocks noGrp="1"/>
          </p:cNvSpPr>
          <p:nvPr>
            <p:ph sz="half" idx="2"/>
          </p:nvPr>
        </p:nvSpPr>
        <p:spPr/>
        <p:txBody>
          <a:bodyPr>
            <a:normAutofit fontScale="77500" lnSpcReduction="20000"/>
          </a:bodyPr>
          <a:lstStyle/>
          <a:p>
            <a:r>
              <a:rPr lang="en-US" b="1" dirty="0" smtClean="0"/>
              <a:t>95% confidence interval</a:t>
            </a:r>
            <a:r>
              <a:rPr lang="en-US" dirty="0" smtClean="0"/>
              <a:t/>
            </a:r>
            <a:br>
              <a:rPr lang="en-US" dirty="0" smtClean="0"/>
            </a:br>
            <a:r>
              <a:rPr lang="en-US" dirty="0" smtClean="0"/>
              <a:t>I will not reject H</a:t>
            </a:r>
            <a:r>
              <a:rPr lang="en-US" baseline="-25000" dirty="0" smtClean="0"/>
              <a:t>0</a:t>
            </a:r>
            <a:r>
              <a:rPr lang="en-US" dirty="0" smtClean="0"/>
              <a:t> if μ is within:</a:t>
            </a:r>
            <a:br>
              <a:rPr lang="en-US" dirty="0" smtClean="0"/>
            </a:br>
            <a:r>
              <a:rPr lang="en-US" dirty="0" smtClean="0"/>
              <a:t/>
            </a:r>
            <a:br>
              <a:rPr lang="en-US" dirty="0" smtClean="0"/>
            </a:br>
            <a:r>
              <a:rPr lang="en-US" dirty="0" smtClean="0"/>
              <a:t/>
            </a:r>
            <a:br>
              <a:rPr lang="en-US" dirty="0" smtClean="0"/>
            </a:br>
            <a:endParaRPr lang="en-US" dirty="0"/>
          </a:p>
          <a:p>
            <a:endParaRPr lang="en-US" dirty="0" smtClean="0"/>
          </a:p>
          <a:p>
            <a:r>
              <a:rPr lang="en-US" dirty="0" smtClean="0"/>
              <a:t>Because μ=100 is not contained in this interval, I reject H</a:t>
            </a:r>
            <a:r>
              <a:rPr lang="en-US" baseline="-25000" dirty="0" smtClean="0"/>
              <a:t>0 </a:t>
            </a:r>
            <a:r>
              <a:rPr lang="en-US" dirty="0" smtClean="0"/>
              <a:t>as it does not contain my population value</a:t>
            </a:r>
          </a:p>
          <a:p>
            <a:r>
              <a:rPr lang="en-US" dirty="0" smtClean="0"/>
              <a:t>Note that this is the same decision I reached with my regions of rejection</a:t>
            </a:r>
          </a:p>
          <a:p>
            <a:r>
              <a:rPr lang="en-US" dirty="0" smtClean="0"/>
              <a:t>I also know more than I did before: I know that I am 95% confident that the true value of μ is between 100.12 and 111.88</a:t>
            </a:r>
          </a:p>
        </p:txBody>
      </p:sp>
      <p:graphicFrame>
        <p:nvGraphicFramePr>
          <p:cNvPr id="9" name="Object 8"/>
          <p:cNvGraphicFramePr>
            <a:graphicFrameLocks noChangeAspect="1"/>
          </p:cNvGraphicFramePr>
          <p:nvPr>
            <p:extLst/>
          </p:nvPr>
        </p:nvGraphicFramePr>
        <p:xfrm>
          <a:off x="6613525" y="2454347"/>
          <a:ext cx="3449638" cy="650875"/>
        </p:xfrm>
        <a:graphic>
          <a:graphicData uri="http://schemas.openxmlformats.org/presentationml/2006/ole">
            <mc:AlternateContent xmlns:mc="http://schemas.openxmlformats.org/markup-compatibility/2006">
              <mc:Choice xmlns:v="urn:schemas-microsoft-com:vml" Requires="v">
                <p:oleObj spid="_x0000_s11286" name="Equation" r:id="rId4" imgW="2349500" imgH="444500" progId="Equation.3">
                  <p:embed/>
                </p:oleObj>
              </mc:Choice>
              <mc:Fallback>
                <p:oleObj name="Equation" r:id="rId4" imgW="2349500" imgH="444500" progId="Equation.3">
                  <p:embed/>
                  <p:pic>
                    <p:nvPicPr>
                      <p:cNvPr id="0" name=""/>
                      <p:cNvPicPr/>
                      <p:nvPr/>
                    </p:nvPicPr>
                    <p:blipFill>
                      <a:blip r:embed="rId5"/>
                      <a:stretch>
                        <a:fillRect/>
                      </a:stretch>
                    </p:blipFill>
                    <p:spPr>
                      <a:xfrm>
                        <a:off x="6613525" y="2454347"/>
                        <a:ext cx="3449638" cy="650875"/>
                      </a:xfrm>
                      <a:prstGeom prst="rect">
                        <a:avLst/>
                      </a:prstGeom>
                    </p:spPr>
                  </p:pic>
                </p:oleObj>
              </mc:Fallback>
            </mc:AlternateContent>
          </a:graphicData>
        </a:graphic>
      </p:graphicFrame>
      <p:graphicFrame>
        <p:nvGraphicFramePr>
          <p:cNvPr id="10" name="Object 9"/>
          <p:cNvGraphicFramePr>
            <a:graphicFrameLocks noChangeAspect="1"/>
          </p:cNvGraphicFramePr>
          <p:nvPr>
            <p:extLst/>
          </p:nvPr>
        </p:nvGraphicFramePr>
        <p:xfrm>
          <a:off x="6613525" y="3078202"/>
          <a:ext cx="1976438" cy="352425"/>
        </p:xfrm>
        <a:graphic>
          <a:graphicData uri="http://schemas.openxmlformats.org/presentationml/2006/ole">
            <mc:AlternateContent xmlns:mc="http://schemas.openxmlformats.org/markup-compatibility/2006">
              <mc:Choice xmlns:v="urn:schemas-microsoft-com:vml" Requires="v">
                <p:oleObj spid="_x0000_s11287" name="Equation" r:id="rId6" imgW="1346200" imgH="241300" progId="Equation.3">
                  <p:embed/>
                </p:oleObj>
              </mc:Choice>
              <mc:Fallback>
                <p:oleObj name="Equation" r:id="rId6" imgW="1346200" imgH="241300" progId="Equation.3">
                  <p:embed/>
                  <p:pic>
                    <p:nvPicPr>
                      <p:cNvPr id="0" name=""/>
                      <p:cNvPicPr/>
                      <p:nvPr/>
                    </p:nvPicPr>
                    <p:blipFill>
                      <a:blip r:embed="rId7"/>
                      <a:stretch>
                        <a:fillRect/>
                      </a:stretch>
                    </p:blipFill>
                    <p:spPr>
                      <a:xfrm>
                        <a:off x="6613525" y="3078202"/>
                        <a:ext cx="1976438" cy="352425"/>
                      </a:xfrm>
                      <a:prstGeom prst="rect">
                        <a:avLst/>
                      </a:prstGeom>
                    </p:spPr>
                  </p:pic>
                </p:oleObj>
              </mc:Fallback>
            </mc:AlternateContent>
          </a:graphicData>
        </a:graphic>
      </p:graphicFrame>
    </p:spTree>
    <p:extLst>
      <p:ext uri="{BB962C8B-B14F-4D97-AF65-F5344CB8AC3E}">
        <p14:creationId xmlns:p14="http://schemas.microsoft.com/office/powerpoint/2010/main" val="2641656539"/>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8" y="446315"/>
            <a:ext cx="10515600" cy="583565"/>
          </a:xfrm>
        </p:spPr>
        <p:txBody>
          <a:bodyPr>
            <a:noAutofit/>
          </a:bodyPr>
          <a:lstStyle/>
          <a:p>
            <a:pPr algn="ctr"/>
            <a:r>
              <a:rPr lang="en-US" sz="3200" b="1" dirty="0" smtClean="0"/>
              <a:t>Reject H</a:t>
            </a:r>
            <a:r>
              <a:rPr lang="en-US" sz="3200" b="1" baseline="-25000" dirty="0" smtClean="0"/>
              <a:t>0</a:t>
            </a:r>
            <a:r>
              <a:rPr lang="en-US" sz="3200" b="1" dirty="0" smtClean="0"/>
              <a:t>…</a:t>
            </a:r>
            <a:endParaRPr lang="en-US" sz="3200" b="1" dirty="0"/>
          </a:p>
        </p:txBody>
      </p:sp>
      <p:sp>
        <p:nvSpPr>
          <p:cNvPr id="3" name="Text Placeholder 2"/>
          <p:cNvSpPr>
            <a:spLocks noGrp="1"/>
          </p:cNvSpPr>
          <p:nvPr>
            <p:ph type="body" idx="1"/>
          </p:nvPr>
        </p:nvSpPr>
        <p:spPr>
          <a:xfrm>
            <a:off x="1040130" y="5478463"/>
            <a:ext cx="4764088" cy="1188720"/>
          </a:xfrm>
        </p:spPr>
        <p:txBody>
          <a:bodyPr>
            <a:noAutofit/>
          </a:bodyPr>
          <a:lstStyle/>
          <a:p>
            <a:r>
              <a:rPr lang="en-US" sz="1800" dirty="0" err="1" smtClean="0"/>
              <a:t>RoR</a:t>
            </a:r>
            <a:r>
              <a:rPr lang="en-US" sz="1800" dirty="0" smtClean="0"/>
              <a:t>: </a:t>
            </a:r>
            <a:r>
              <a:rPr lang="en-US" sz="1800" dirty="0"/>
              <a:t>μ = 100 (population </a:t>
            </a:r>
            <a:r>
              <a:rPr lang="en-US" sz="1800" dirty="0" smtClean="0"/>
              <a:t>parameter / hypothesized </a:t>
            </a:r>
            <a:r>
              <a:rPr lang="en-US" sz="1800" dirty="0"/>
              <a:t>value)</a:t>
            </a:r>
          </a:p>
          <a:p>
            <a:r>
              <a:rPr lang="en-US" sz="1800" b="0" dirty="0" smtClean="0"/>
              <a:t>Given that μ = 100, is my sample mean a reasonable value from that population?</a:t>
            </a:r>
            <a:endParaRPr lang="en-US" sz="1800" b="0" dirty="0"/>
          </a:p>
        </p:txBody>
      </p:sp>
      <p:pic>
        <p:nvPicPr>
          <p:cNvPr id="15" name="Content Placeholder 14" descr="Rplot regions of rejection.pdf"/>
          <p:cNvPicPr>
            <a:picLocks noGrp="1" noChangeAspect="1"/>
          </p:cNvPicPr>
          <p:nvPr>
            <p:ph sz="half" idx="2"/>
          </p:nvPr>
        </p:nvPicPr>
        <p:blipFill>
          <a:blip r:embed="rId3">
            <a:extLst>
              <a:ext uri="{28A0092B-C50C-407E-A947-70E740481C1C}">
                <a14:useLocalDpi xmlns:a14="http://schemas.microsoft.com/office/drawing/2010/main" val="0"/>
              </a:ext>
            </a:extLst>
          </a:blip>
          <a:srcRect t="1100" b="1100"/>
          <a:stretch>
            <a:fillRect/>
          </a:stretch>
        </p:blipFill>
        <p:spPr>
          <a:xfrm>
            <a:off x="451168" y="1544955"/>
            <a:ext cx="5157787" cy="3684588"/>
          </a:xfrm>
        </p:spPr>
      </p:pic>
      <p:sp>
        <p:nvSpPr>
          <p:cNvPr id="5" name="Text Placeholder 4"/>
          <p:cNvSpPr>
            <a:spLocks noGrp="1"/>
          </p:cNvSpPr>
          <p:nvPr>
            <p:ph type="body" sz="quarter" idx="3"/>
          </p:nvPr>
        </p:nvSpPr>
        <p:spPr>
          <a:xfrm>
            <a:off x="6809106" y="5478463"/>
            <a:ext cx="4606607" cy="1188720"/>
          </a:xfrm>
        </p:spPr>
        <p:txBody>
          <a:bodyPr>
            <a:noAutofit/>
          </a:bodyPr>
          <a:lstStyle/>
          <a:p>
            <a:r>
              <a:rPr lang="en-US" sz="1800" dirty="0" smtClean="0">
                <a:latin typeface="Calibri" panose="020F0502020204030204" pitchFamily="34" charset="0"/>
                <a:ea typeface="Lato" charset="0"/>
                <a:cs typeface="Lato" charset="0"/>
              </a:rPr>
              <a:t>Confidence interval: </a:t>
            </a:r>
            <a:r>
              <a:rPr lang="en-US" sz="1800" dirty="0">
                <a:latin typeface="Calibri" panose="020F0502020204030204" pitchFamily="34" charset="0"/>
                <a:ea typeface="Lato" charset="0"/>
                <a:cs typeface="Lato" charset="0"/>
              </a:rPr>
              <a:t>μ = </a:t>
            </a:r>
            <a:r>
              <a:rPr lang="en-US" sz="1800" dirty="0" smtClean="0">
                <a:latin typeface="Calibri" panose="020F0502020204030204" pitchFamily="34" charset="0"/>
                <a:ea typeface="Lato" charset="0"/>
                <a:cs typeface="Lato" charset="0"/>
              </a:rPr>
              <a:t>106 (sample statistic)</a:t>
            </a:r>
            <a:endParaRPr lang="en-US" sz="1800" b="0" dirty="0" smtClean="0">
              <a:latin typeface="Calibri" panose="020F0502020204030204" pitchFamily="34" charset="0"/>
              <a:ea typeface="Lato" charset="0"/>
              <a:cs typeface="Lato" charset="0"/>
            </a:endParaRPr>
          </a:p>
          <a:p>
            <a:r>
              <a:rPr lang="en-US" sz="1800" b="0" dirty="0" smtClean="0">
                <a:latin typeface="Calibri" panose="020F0502020204030204" pitchFamily="34" charset="0"/>
                <a:ea typeface="Lato" charset="0"/>
                <a:cs typeface="Lato" charset="0"/>
              </a:rPr>
              <a:t>Given that my sample mean = 106, is μ a reasonable value for the population mean?</a:t>
            </a:r>
            <a:endParaRPr lang="en-US" sz="1800" b="0" dirty="0">
              <a:latin typeface="Calibri" panose="020F0502020204030204" pitchFamily="34" charset="0"/>
              <a:ea typeface="Lato" charset="0"/>
              <a:cs typeface="Lato" charset="0"/>
            </a:endParaRPr>
          </a:p>
        </p:txBody>
      </p:sp>
      <p:pic>
        <p:nvPicPr>
          <p:cNvPr id="14" name="Content Placeholder 13" descr="Rplot 95% CI.pdf"/>
          <p:cNvPicPr>
            <a:picLocks noGrp="1" noChangeAspect="1"/>
          </p:cNvPicPr>
          <p:nvPr>
            <p:ph sz="quarter" idx="4"/>
          </p:nvPr>
        </p:nvPicPr>
        <p:blipFill>
          <a:blip r:embed="rId4">
            <a:extLst>
              <a:ext uri="{28A0092B-C50C-407E-A947-70E740481C1C}">
                <a14:useLocalDpi xmlns:a14="http://schemas.microsoft.com/office/drawing/2010/main" val="0"/>
              </a:ext>
            </a:extLst>
          </a:blip>
          <a:srcRect t="1119" b="1119"/>
          <a:stretch>
            <a:fillRect/>
          </a:stretch>
        </p:blipFill>
        <p:spPr>
          <a:xfrm>
            <a:off x="6172200" y="1544955"/>
            <a:ext cx="5183188" cy="3684588"/>
          </a:xfrm>
        </p:spPr>
      </p:pic>
      <p:sp>
        <p:nvSpPr>
          <p:cNvPr id="9" name="Text Placeholder 2"/>
          <p:cNvSpPr txBox="1">
            <a:spLocks/>
          </p:cNvSpPr>
          <p:nvPr/>
        </p:nvSpPr>
        <p:spPr>
          <a:xfrm>
            <a:off x="1021080" y="738823"/>
            <a:ext cx="4764088" cy="1188720"/>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1800" dirty="0" smtClean="0"/>
              <a:t>ROR: </a:t>
            </a:r>
          </a:p>
          <a:p>
            <a:r>
              <a:rPr lang="en-US" sz="1800" b="0" dirty="0" smtClean="0"/>
              <a:t>If the sample mean is outside the region of rejection.</a:t>
            </a:r>
          </a:p>
        </p:txBody>
      </p:sp>
      <p:sp>
        <p:nvSpPr>
          <p:cNvPr id="10" name="Text Placeholder 4"/>
          <p:cNvSpPr txBox="1">
            <a:spLocks/>
          </p:cNvSpPr>
          <p:nvPr/>
        </p:nvSpPr>
        <p:spPr>
          <a:xfrm>
            <a:off x="6790056" y="738823"/>
            <a:ext cx="4606607" cy="1188720"/>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1800" dirty="0" smtClean="0">
                <a:latin typeface="Calibri" panose="020F0502020204030204" pitchFamily="34" charset="0"/>
                <a:ea typeface="Lato" charset="0"/>
                <a:cs typeface="Lato" charset="0"/>
              </a:rPr>
              <a:t>Confidence Interval:</a:t>
            </a:r>
          </a:p>
          <a:p>
            <a:r>
              <a:rPr lang="en-US" sz="1800" b="0" dirty="0" smtClean="0">
                <a:latin typeface="Calibri" panose="020F0502020204030204" pitchFamily="34" charset="0"/>
                <a:ea typeface="Lato" charset="0"/>
                <a:cs typeface="Lato" charset="0"/>
              </a:rPr>
              <a:t>If the null hypothesis mean is outside the Confidence Interval.</a:t>
            </a:r>
            <a:endParaRPr lang="en-US" sz="1800" b="0" dirty="0">
              <a:latin typeface="Calibri" panose="020F0502020204030204" pitchFamily="34" charset="0"/>
              <a:ea typeface="Lato" charset="0"/>
              <a:cs typeface="Lato" charset="0"/>
            </a:endParaRPr>
          </a:p>
        </p:txBody>
      </p:sp>
    </p:spTree>
    <p:extLst>
      <p:ext uri="{BB962C8B-B14F-4D97-AF65-F5344CB8AC3E}">
        <p14:creationId xmlns:p14="http://schemas.microsoft.com/office/powerpoint/2010/main" val="2511221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0" grpId="0"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Interpreting significance in NHST</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Non-significance ≠ true null hypothesis</a:t>
            </a:r>
          </a:p>
          <a:p>
            <a:pPr lvl="1"/>
            <a:r>
              <a:rPr lang="en-US" dirty="0" smtClean="0"/>
              <a:t>Suppose we fail to reject the null because </a:t>
            </a:r>
            <a:r>
              <a:rPr lang="en-US" i="1" dirty="0" smtClean="0"/>
              <a:t>p</a:t>
            </a:r>
            <a:r>
              <a:rPr lang="en-US" dirty="0" smtClean="0"/>
              <a:t> &gt; .05</a:t>
            </a:r>
          </a:p>
          <a:p>
            <a:pPr lvl="1"/>
            <a:r>
              <a:rPr lang="en-US" dirty="0" smtClean="0"/>
              <a:t>We cannot assume then that null is true, but merely that we lack sufficient evidence to reject it</a:t>
            </a:r>
          </a:p>
          <a:p>
            <a:endParaRPr lang="en-US" dirty="0" smtClean="0"/>
          </a:p>
          <a:p>
            <a:r>
              <a:rPr lang="en-US" dirty="0" smtClean="0"/>
              <a:t>It is all too easy to find non-significant results by conducting…</a:t>
            </a:r>
          </a:p>
          <a:p>
            <a:pPr lvl="1"/>
            <a:r>
              <a:rPr lang="en-US" dirty="0" smtClean="0"/>
              <a:t>A poor study…</a:t>
            </a:r>
          </a:p>
          <a:p>
            <a:pPr lvl="1"/>
            <a:r>
              <a:rPr lang="en-US" dirty="0" smtClean="0"/>
              <a:t>With poor measures…</a:t>
            </a:r>
          </a:p>
          <a:p>
            <a:pPr lvl="1"/>
            <a:r>
              <a:rPr lang="en-US" dirty="0" smtClean="0"/>
              <a:t>And low power.</a:t>
            </a:r>
          </a:p>
          <a:p>
            <a:endParaRPr lang="en-US" dirty="0" smtClean="0"/>
          </a:p>
          <a:p>
            <a:r>
              <a:rPr lang="en-US" dirty="0" smtClean="0"/>
              <a:t>Consider: “Not guilty” verdict in a jury trial- prosecutor may have failed to present a strong case </a:t>
            </a:r>
          </a:p>
          <a:p>
            <a:pPr lvl="1"/>
            <a:r>
              <a:rPr lang="en-US" dirty="0" smtClean="0"/>
              <a:t>Not guilty ≠ innocent</a:t>
            </a:r>
          </a:p>
          <a:p>
            <a:endParaRPr lang="en-US" dirty="0" smtClean="0"/>
          </a:p>
          <a:p>
            <a:r>
              <a:rPr lang="en-US" dirty="0" smtClean="0"/>
              <a:t>If you truly want to support the null, look into equivalence testing/tests of close fit</a:t>
            </a:r>
            <a:endParaRPr lang="en-US" dirty="0"/>
          </a:p>
        </p:txBody>
      </p:sp>
    </p:spTree>
    <p:extLst>
      <p:ext uri="{BB962C8B-B14F-4D97-AF65-F5344CB8AC3E}">
        <p14:creationId xmlns:p14="http://schemas.microsoft.com/office/powerpoint/2010/main" val="1956756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Confidence intervals provide several </a:t>
            </a:r>
            <a:br>
              <a:rPr lang="en-US" sz="3200" dirty="0"/>
            </a:br>
            <a:r>
              <a:rPr lang="en-US" sz="3200" dirty="0"/>
              <a:t>advantages over NHST alone</a:t>
            </a:r>
          </a:p>
        </p:txBody>
      </p:sp>
      <p:sp>
        <p:nvSpPr>
          <p:cNvPr id="3" name="Content Placeholder 2"/>
          <p:cNvSpPr>
            <a:spLocks noGrp="1"/>
          </p:cNvSpPr>
          <p:nvPr>
            <p:ph idx="1"/>
          </p:nvPr>
        </p:nvSpPr>
        <p:spPr/>
        <p:txBody>
          <a:bodyPr>
            <a:normAutofit/>
          </a:bodyPr>
          <a:lstStyle/>
          <a:p>
            <a:r>
              <a:rPr lang="en-US" dirty="0" smtClean="0"/>
              <a:t>Provides bounded estimate of the population parameter</a:t>
            </a:r>
          </a:p>
          <a:p>
            <a:endParaRPr lang="en-US" dirty="0" smtClean="0"/>
          </a:p>
          <a:p>
            <a:r>
              <a:rPr lang="en-US" dirty="0" smtClean="0"/>
              <a:t>Permits tests of all possible null hypotheses simultaneously</a:t>
            </a:r>
          </a:p>
          <a:p>
            <a:pPr lvl="1"/>
            <a:r>
              <a:rPr lang="en-US" dirty="0" smtClean="0"/>
              <a:t>You can reject/not reject H</a:t>
            </a:r>
            <a:r>
              <a:rPr lang="en-US" baseline="-25000" dirty="0" smtClean="0"/>
              <a:t>0</a:t>
            </a:r>
            <a:r>
              <a:rPr lang="en-US" dirty="0" smtClean="0"/>
              <a:t> not only for value hypothesized in H</a:t>
            </a:r>
            <a:r>
              <a:rPr lang="en-US" baseline="-25000" dirty="0" smtClean="0"/>
              <a:t>0</a:t>
            </a:r>
            <a:r>
              <a:rPr lang="en-US" dirty="0" smtClean="0"/>
              <a:t> but also for other hypothesized values</a:t>
            </a:r>
          </a:p>
          <a:p>
            <a:pPr marL="0" indent="0">
              <a:buNone/>
            </a:pPr>
            <a:r>
              <a:rPr lang="en-US" dirty="0" smtClean="0"/>
              <a:t> </a:t>
            </a:r>
          </a:p>
          <a:p>
            <a:r>
              <a:rPr lang="en-US" dirty="0" smtClean="0"/>
              <a:t>Interval width provides information about precision</a:t>
            </a:r>
          </a:p>
          <a:p>
            <a:pPr lvl="1"/>
            <a:r>
              <a:rPr lang="en-US" dirty="0"/>
              <a:t>S</a:t>
            </a:r>
            <a:r>
              <a:rPr lang="en-US" dirty="0" smtClean="0"/>
              <a:t>ignificance plus very narrow interval suggests power so great as to enable us to reject even a trivial effect</a:t>
            </a:r>
          </a:p>
          <a:p>
            <a:pPr lvl="1"/>
            <a:r>
              <a:rPr lang="en-US" dirty="0"/>
              <a:t>N</a:t>
            </a:r>
            <a:r>
              <a:rPr lang="en-US" dirty="0" smtClean="0"/>
              <a:t>on-significance with wide intervals suggests that our measures/procedures/experiment lacks precision</a:t>
            </a:r>
          </a:p>
          <a:p>
            <a:pPr lvl="1"/>
            <a:r>
              <a:rPr lang="en-US" i="1" dirty="0" smtClean="0"/>
              <a:t>p</a:t>
            </a:r>
            <a:r>
              <a:rPr lang="en-US" dirty="0"/>
              <a:t>-</a:t>
            </a:r>
            <a:r>
              <a:rPr lang="en-US" dirty="0" smtClean="0"/>
              <a:t>values do not give you this information, heavily influenced by sample size (</a:t>
            </a:r>
            <a:r>
              <a:rPr lang="en-US" i="1" dirty="0" smtClean="0"/>
              <a:t>n</a:t>
            </a:r>
            <a:r>
              <a:rPr lang="en-US" dirty="0" smtClean="0"/>
              <a:t>)</a:t>
            </a:r>
            <a:endParaRPr lang="en-US" dirty="0"/>
          </a:p>
        </p:txBody>
      </p:sp>
    </p:spTree>
    <p:extLst>
      <p:ext uri="{BB962C8B-B14F-4D97-AF65-F5344CB8AC3E}">
        <p14:creationId xmlns:p14="http://schemas.microsoft.com/office/powerpoint/2010/main" val="364564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new distributions…</a:t>
            </a:r>
            <a:endParaRPr lang="en-US" dirty="0"/>
          </a:p>
        </p:txBody>
      </p:sp>
      <p:sp>
        <p:nvSpPr>
          <p:cNvPr id="3" name="Content Placeholder 2"/>
          <p:cNvSpPr>
            <a:spLocks noGrp="1"/>
          </p:cNvSpPr>
          <p:nvPr>
            <p:ph idx="1"/>
          </p:nvPr>
        </p:nvSpPr>
        <p:spPr/>
        <p:txBody>
          <a:bodyPr/>
          <a:lstStyle/>
          <a:p>
            <a:pPr marL="0" indent="0">
              <a:buNone/>
            </a:pPr>
            <a:r>
              <a:rPr lang="en-US" dirty="0"/>
              <a:t>If you see the ratio of an independent normal random variable (numerator) to the square-root of a chi-squared variable (denominator; any time you have an SE on the bottom!), </a:t>
            </a:r>
            <a:endParaRPr lang="en-US" dirty="0" smtClean="0"/>
          </a:p>
          <a:p>
            <a:pPr lvl="1"/>
            <a:r>
              <a:rPr lang="en-US" sz="2400" dirty="0" smtClean="0"/>
              <a:t>think </a:t>
            </a:r>
            <a:r>
              <a:rPr lang="en-US" sz="2400" b="1" dirty="0"/>
              <a:t>Student’s t</a:t>
            </a:r>
            <a:r>
              <a:rPr lang="en-US" sz="2400" dirty="0"/>
              <a:t>.</a:t>
            </a:r>
          </a:p>
          <a:p>
            <a:pPr marL="0" indent="0">
              <a:buNone/>
            </a:pPr>
            <a:endParaRPr lang="en-US" dirty="0" smtClean="0"/>
          </a:p>
          <a:p>
            <a:pPr marL="0" indent="0">
              <a:buNone/>
            </a:pPr>
            <a:r>
              <a:rPr lang="en-US" dirty="0" smtClean="0"/>
              <a:t>If </a:t>
            </a:r>
            <a:r>
              <a:rPr lang="en-US" dirty="0"/>
              <a:t>you see squares of normal random </a:t>
            </a:r>
            <a:r>
              <a:rPr lang="en-US" dirty="0" smtClean="0"/>
              <a:t>variables (or of their differences!), </a:t>
            </a:r>
          </a:p>
          <a:p>
            <a:pPr lvl="1"/>
            <a:r>
              <a:rPr lang="en-US" sz="2400" dirty="0" smtClean="0"/>
              <a:t>think</a:t>
            </a:r>
            <a:r>
              <a:rPr lang="en-US" sz="2400" b="1" dirty="0" smtClean="0"/>
              <a:t> chi-squared</a:t>
            </a:r>
            <a:r>
              <a:rPr lang="en-US" sz="2400" dirty="0"/>
              <a:t>.</a:t>
            </a:r>
            <a:r>
              <a:rPr lang="en-US" dirty="0"/>
              <a:t> </a:t>
            </a:r>
          </a:p>
          <a:p>
            <a:pPr marL="0" indent="0">
              <a:buNone/>
            </a:pPr>
            <a:endParaRPr lang="en-US" dirty="0" smtClean="0"/>
          </a:p>
          <a:p>
            <a:pPr marL="0" indent="0">
              <a:buNone/>
            </a:pPr>
            <a:r>
              <a:rPr lang="en-US" dirty="0" smtClean="0"/>
              <a:t>If </a:t>
            </a:r>
            <a:r>
              <a:rPr lang="en-US" dirty="0"/>
              <a:t>you see the ratio of two chi-squared random variables (i.e., sample variances from a normal distribution), </a:t>
            </a:r>
            <a:endParaRPr lang="en-US" dirty="0" smtClean="0"/>
          </a:p>
          <a:p>
            <a:pPr lvl="1"/>
            <a:r>
              <a:rPr lang="en-US" sz="2400" dirty="0" smtClean="0"/>
              <a:t>think </a:t>
            </a:r>
            <a:r>
              <a:rPr lang="en-US" sz="2400" b="1" dirty="0"/>
              <a:t>F </a:t>
            </a:r>
            <a:r>
              <a:rPr lang="en-US" sz="2400" b="1" dirty="0" smtClean="0"/>
              <a:t>distribution</a:t>
            </a:r>
            <a:r>
              <a:rPr lang="en-US" sz="2400" dirty="0" smtClean="0"/>
              <a:t>.</a:t>
            </a:r>
            <a:endParaRPr lang="en-US" dirty="0"/>
          </a:p>
          <a:p>
            <a:endParaRPr lang="en-US" dirty="0"/>
          </a:p>
        </p:txBody>
      </p:sp>
    </p:spTree>
    <p:extLst>
      <p:ext uri="{BB962C8B-B14F-4D97-AF65-F5344CB8AC3E}">
        <p14:creationId xmlns:p14="http://schemas.microsoft.com/office/powerpoint/2010/main" val="32315076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Therefore…</a:t>
            </a:r>
            <a:endParaRPr lang="en-US" dirty="0"/>
          </a:p>
        </p:txBody>
      </p:sp>
      <p:sp>
        <p:nvSpPr>
          <p:cNvPr id="3" name="Content Placeholder 2"/>
          <p:cNvSpPr>
            <a:spLocks noGrp="1"/>
          </p:cNvSpPr>
          <p:nvPr>
            <p:ph idx="1"/>
          </p:nvPr>
        </p:nvSpPr>
        <p:spPr/>
        <p:txBody>
          <a:bodyPr/>
          <a:lstStyle/>
          <a:p>
            <a:r>
              <a:rPr lang="en-US" dirty="0"/>
              <a:t>T</a:t>
            </a:r>
            <a:r>
              <a:rPr lang="en-US" dirty="0" smtClean="0"/>
              <a:t>o </a:t>
            </a:r>
            <a:r>
              <a:rPr lang="en-US" dirty="0"/>
              <a:t>complete a hypothesis test or convey the precision of a point estimate, we need the statistic’s or estimator’s </a:t>
            </a:r>
            <a:r>
              <a:rPr lang="en-US" i="1" dirty="0"/>
              <a:t>sampling distribution </a:t>
            </a:r>
            <a:endParaRPr lang="en-US" dirty="0"/>
          </a:p>
          <a:p>
            <a:r>
              <a:rPr lang="en-US" dirty="0"/>
              <a:t>“sampling” here should invoke “long-run”, “hypothetical repeats of the experiment” </a:t>
            </a:r>
          </a:p>
          <a:p>
            <a:r>
              <a:rPr lang="en-US" dirty="0"/>
              <a:t>F</a:t>
            </a:r>
            <a:r>
              <a:rPr lang="en-US" dirty="0" smtClean="0"/>
              <a:t>or </a:t>
            </a:r>
            <a:r>
              <a:rPr lang="en-US" dirty="0"/>
              <a:t>an estimator, the standard deviation of the sampling distribution is called the </a:t>
            </a:r>
            <a:r>
              <a:rPr lang="en-US" i="1" dirty="0"/>
              <a:t>standard error </a:t>
            </a:r>
            <a:endParaRPr lang="en-US" dirty="0"/>
          </a:p>
          <a:p>
            <a:endParaRPr lang="en-US" dirty="0"/>
          </a:p>
        </p:txBody>
      </p:sp>
    </p:spTree>
    <p:extLst>
      <p:ext uri="{BB962C8B-B14F-4D97-AF65-F5344CB8AC3E}">
        <p14:creationId xmlns:p14="http://schemas.microsoft.com/office/powerpoint/2010/main" val="2679766847"/>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If you see the ratio of an independent normal random variable to the square-root of a chi-squared, think Student’s t </a:t>
            </a:r>
          </a:p>
        </p:txBody>
      </p:sp>
      <p:pic>
        <p:nvPicPr>
          <p:cNvPr id="4" name="Picture 3" descr="t_family-1.png"/>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3035300" y="2438400"/>
            <a:ext cx="7071358" cy="4419600"/>
          </a:xfrm>
          <a:prstGeom prst="rect">
            <a:avLst/>
          </a:prstGeom>
        </p:spPr>
      </p:pic>
      <p:pic>
        <p:nvPicPr>
          <p:cNvPr id="5" name="Picture 4"/>
          <p:cNvPicPr>
            <a:picLocks noChangeAspect="1"/>
          </p:cNvPicPr>
          <p:nvPr/>
        </p:nvPicPr>
        <p:blipFill>
          <a:blip r:embed="rId3"/>
          <a:stretch>
            <a:fillRect/>
          </a:stretch>
        </p:blipFill>
        <p:spPr>
          <a:xfrm>
            <a:off x="925284" y="1681162"/>
            <a:ext cx="2247900" cy="1257300"/>
          </a:xfrm>
          <a:prstGeom prst="rect">
            <a:avLst/>
          </a:prstGeom>
        </p:spPr>
      </p:pic>
      <p:pic>
        <p:nvPicPr>
          <p:cNvPr id="6" name="Picture 5"/>
          <p:cNvPicPr>
            <a:picLocks noChangeAspect="1"/>
          </p:cNvPicPr>
          <p:nvPr/>
        </p:nvPicPr>
        <p:blipFill>
          <a:blip r:embed="rId4"/>
          <a:stretch>
            <a:fillRect/>
          </a:stretch>
        </p:blipFill>
        <p:spPr>
          <a:xfrm>
            <a:off x="8608058" y="1600200"/>
            <a:ext cx="1498600" cy="1257300"/>
          </a:xfrm>
          <a:prstGeom prst="rect">
            <a:avLst/>
          </a:prstGeom>
        </p:spPr>
      </p:pic>
    </p:spTree>
    <p:extLst>
      <p:ext uri="{BB962C8B-B14F-4D97-AF65-F5344CB8AC3E}">
        <p14:creationId xmlns:p14="http://schemas.microsoft.com/office/powerpoint/2010/main" val="3989086059"/>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hi_dists-1.png"/>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772888" y="1524000"/>
            <a:ext cx="8534400" cy="5334000"/>
          </a:xfrm>
          <a:prstGeom prst="rect">
            <a:avLst/>
          </a:prstGeom>
        </p:spPr>
      </p:pic>
      <p:sp>
        <p:nvSpPr>
          <p:cNvPr id="2" name="Title 1"/>
          <p:cNvSpPr>
            <a:spLocks noGrp="1"/>
          </p:cNvSpPr>
          <p:nvPr>
            <p:ph type="title"/>
          </p:nvPr>
        </p:nvSpPr>
        <p:spPr/>
        <p:txBody>
          <a:bodyPr>
            <a:normAutofit fontScale="90000"/>
          </a:bodyPr>
          <a:lstStyle/>
          <a:p>
            <a:r>
              <a:rPr lang="en-US" dirty="0"/>
              <a:t>If you see squares of normal random variables, </a:t>
            </a:r>
            <a:r>
              <a:rPr lang="en-US" dirty="0" smtClean="0"/>
              <a:t/>
            </a:r>
            <a:br>
              <a:rPr lang="en-US" dirty="0" smtClean="0"/>
            </a:br>
            <a:r>
              <a:rPr lang="en-US" dirty="0" smtClean="0"/>
              <a:t>think chi-squared</a:t>
            </a:r>
            <a:endParaRPr lang="en-US" dirty="0"/>
          </a:p>
        </p:txBody>
      </p:sp>
    </p:spTree>
    <p:extLst>
      <p:ext uri="{BB962C8B-B14F-4D97-AF65-F5344CB8AC3E}">
        <p14:creationId xmlns:p14="http://schemas.microsoft.com/office/powerpoint/2010/main" val="1186538114"/>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If you see the ratio of two chi-squared random variables (i.e., sample variances from a normal distribution), think </a:t>
            </a:r>
            <a:r>
              <a:rPr lang="en-US" sz="2800" i="1" dirty="0"/>
              <a:t>F</a:t>
            </a:r>
            <a:r>
              <a:rPr lang="en-US" sz="2800" dirty="0"/>
              <a:t> distribution</a:t>
            </a:r>
          </a:p>
        </p:txBody>
      </p:sp>
      <p:pic>
        <p:nvPicPr>
          <p:cNvPr id="6" name="Content Placeholder 5" descr="f_dists-1.png"/>
          <p:cNvPicPr>
            <a:picLocks noGrp="1" noChangeAspect="1"/>
          </p:cNvPicPr>
          <p:nvPr>
            <p:ph idx="1"/>
          </p:nvPr>
        </p:nvPicPr>
        <p:blipFill>
          <a:blip r:embed="rId2" cstate="email">
            <a:extLst>
              <a:ext uri="{28A0092B-C50C-407E-A947-70E740481C1C}">
                <a14:useLocalDpi xmlns:a14="http://schemas.microsoft.com/office/drawing/2010/main" val="0"/>
              </a:ext>
            </a:extLst>
          </a:blip>
          <a:srcRect t="2593" b="2593"/>
          <a:stretch>
            <a:fillRect/>
          </a:stretch>
        </p:blipFill>
        <p:spPr/>
      </p:pic>
    </p:spTree>
    <p:extLst>
      <p:ext uri="{BB962C8B-B14F-4D97-AF65-F5344CB8AC3E}">
        <p14:creationId xmlns:p14="http://schemas.microsoft.com/office/powerpoint/2010/main" val="950781954"/>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Done-</a:t>
            </a:r>
            <a:r>
              <a:rPr lang="en-US" dirty="0" err="1" smtClean="0"/>
              <a:t>ish</a:t>
            </a:r>
            <a:r>
              <a:rPr lang="en-US" dirty="0" smtClean="0"/>
              <a:t>…</a:t>
            </a:r>
            <a:endParaRPr lang="en-US" dirty="0"/>
          </a:p>
        </p:txBody>
      </p:sp>
      <p:sp>
        <p:nvSpPr>
          <p:cNvPr id="3" name="Content Placeholder 2"/>
          <p:cNvSpPr>
            <a:spLocks noGrp="1"/>
          </p:cNvSpPr>
          <p:nvPr>
            <p:ph idx="1"/>
          </p:nvPr>
        </p:nvSpPr>
        <p:spPr/>
        <p:txBody>
          <a:bodyPr/>
          <a:lstStyle/>
          <a:p>
            <a:r>
              <a:rPr lang="en-US" dirty="0" smtClean="0"/>
              <a:t>References</a:t>
            </a:r>
          </a:p>
          <a:p>
            <a:pPr lvl="1"/>
            <a:r>
              <a:rPr lang="en-US" dirty="0" smtClean="0"/>
              <a:t>Assumptions!!</a:t>
            </a:r>
          </a:p>
          <a:p>
            <a:pPr lvl="1"/>
            <a:r>
              <a:rPr lang="en-US" dirty="0" smtClean="0"/>
              <a:t>Perfect T-test</a:t>
            </a:r>
            <a:endParaRPr lang="en-US" dirty="0"/>
          </a:p>
          <a:p>
            <a:pPr lvl="1"/>
            <a:endParaRPr lang="en-US" dirty="0" smtClean="0"/>
          </a:p>
        </p:txBody>
      </p:sp>
    </p:spTree>
    <p:extLst>
      <p:ext uri="{BB962C8B-B14F-4D97-AF65-F5344CB8AC3E}">
        <p14:creationId xmlns:p14="http://schemas.microsoft.com/office/powerpoint/2010/main" val="4018625111"/>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Rationale for one sample T test</a:t>
            </a:r>
            <a:endParaRPr lang="en-US" dirty="0"/>
          </a:p>
        </p:txBody>
      </p:sp>
      <p:sp>
        <p:nvSpPr>
          <p:cNvPr id="3" name="Content Placeholder 2"/>
          <p:cNvSpPr>
            <a:spLocks noGrp="1"/>
          </p:cNvSpPr>
          <p:nvPr>
            <p:ph idx="1"/>
          </p:nvPr>
        </p:nvSpPr>
        <p:spPr/>
        <p:txBody>
          <a:bodyPr>
            <a:normAutofit/>
          </a:bodyPr>
          <a:lstStyle/>
          <a:p>
            <a:r>
              <a:rPr lang="en-US" dirty="0" smtClean="0"/>
              <a:t>We collect sample data and calculate a sample mean.</a:t>
            </a:r>
          </a:p>
          <a:p>
            <a:r>
              <a:rPr lang="en-US" dirty="0" smtClean="0"/>
              <a:t>If this sample come </a:t>
            </a:r>
            <a:r>
              <a:rPr lang="en-US" dirty="0"/>
              <a:t>from the </a:t>
            </a:r>
            <a:r>
              <a:rPr lang="en-US" dirty="0" smtClean="0"/>
              <a:t>population we think it came from, </a:t>
            </a:r>
            <a:r>
              <a:rPr lang="en-US" dirty="0"/>
              <a:t>then we would expect </a:t>
            </a:r>
            <a:r>
              <a:rPr lang="en-US" dirty="0" smtClean="0"/>
              <a:t>the sample mean </a:t>
            </a:r>
            <a:r>
              <a:rPr lang="en-US" dirty="0"/>
              <a:t>to be approximately equal to </a:t>
            </a:r>
            <a:r>
              <a:rPr lang="en-US" dirty="0" smtClean="0"/>
              <a:t>the population mean. </a:t>
            </a:r>
          </a:p>
          <a:p>
            <a:r>
              <a:rPr lang="en-US" dirty="0" smtClean="0"/>
              <a:t>Although </a:t>
            </a:r>
            <a:r>
              <a:rPr lang="en-US" dirty="0"/>
              <a:t>they may differ by chance, we would expect large differences between sample means to happen infrequently. </a:t>
            </a:r>
            <a:endParaRPr lang="en-US" dirty="0" smtClean="0"/>
          </a:p>
          <a:p>
            <a:r>
              <a:rPr lang="en-US" dirty="0" smtClean="0"/>
              <a:t>Under </a:t>
            </a:r>
            <a:r>
              <a:rPr lang="en-US" dirty="0"/>
              <a:t>the null hypothesis, we assume </a:t>
            </a:r>
            <a:r>
              <a:rPr lang="en-US" dirty="0" smtClean="0"/>
              <a:t>no difference in means.</a:t>
            </a:r>
          </a:p>
          <a:p>
            <a:r>
              <a:rPr lang="en-US" dirty="0" smtClean="0"/>
              <a:t>We </a:t>
            </a:r>
            <a:r>
              <a:rPr lang="en-US" dirty="0"/>
              <a:t>compare the </a:t>
            </a:r>
            <a:r>
              <a:rPr lang="en-US" dirty="0" smtClean="0"/>
              <a:t>the sample mean to the population mean to </a:t>
            </a:r>
            <a:r>
              <a:rPr lang="en-US" dirty="0"/>
              <a:t>see if the difference is more than we would expect to get by chance under the null hypothesis. </a:t>
            </a:r>
            <a:endParaRPr lang="en-US" dirty="0" smtClean="0"/>
          </a:p>
        </p:txBody>
      </p:sp>
    </p:spTree>
    <p:extLst>
      <p:ext uri="{BB962C8B-B14F-4D97-AF65-F5344CB8AC3E}">
        <p14:creationId xmlns:p14="http://schemas.microsoft.com/office/powerpoint/2010/main" val="2556248654"/>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Rationale for one sample T test</a:t>
            </a:r>
          </a:p>
        </p:txBody>
      </p:sp>
      <p:sp>
        <p:nvSpPr>
          <p:cNvPr id="3" name="Content Placeholder 2"/>
          <p:cNvSpPr>
            <a:spLocks noGrp="1"/>
          </p:cNvSpPr>
          <p:nvPr>
            <p:ph idx="1"/>
          </p:nvPr>
        </p:nvSpPr>
        <p:spPr/>
        <p:txBody>
          <a:bodyPr>
            <a:normAutofit/>
          </a:bodyPr>
          <a:lstStyle/>
          <a:p>
            <a:r>
              <a:rPr lang="en-US" dirty="0" smtClean="0"/>
              <a:t>At alpha=.</a:t>
            </a:r>
            <a:r>
              <a:rPr lang="en-US" dirty="0"/>
              <a:t>05, we therefore seek evidence that there is only a 5% chance that the magnitude of the difference we observe is consistent with what we would expect based on chance alone.  </a:t>
            </a:r>
          </a:p>
          <a:p>
            <a:r>
              <a:rPr lang="en-US" b="1" dirty="0" smtClean="0"/>
              <a:t>Remember:</a:t>
            </a:r>
            <a:r>
              <a:rPr lang="en-US" dirty="0" smtClean="0"/>
              <a:t/>
            </a:r>
            <a:br>
              <a:rPr lang="en-US" dirty="0" smtClean="0"/>
            </a:br>
            <a:r>
              <a:rPr lang="en-US" dirty="0" smtClean="0"/>
              <a:t>The </a:t>
            </a:r>
            <a:r>
              <a:rPr lang="en-US" dirty="0"/>
              <a:t>*p*-value does not tell you if the result was due to chance. It tells you whether the results are consistent with being due to chance. These two things are not the </a:t>
            </a:r>
            <a:r>
              <a:rPr lang="en-US" dirty="0" smtClean="0"/>
              <a:t>same.</a:t>
            </a:r>
          </a:p>
          <a:p>
            <a:r>
              <a:rPr lang="en-US" dirty="0" smtClean="0"/>
              <a:t>We </a:t>
            </a:r>
            <a:r>
              <a:rPr lang="en-US" dirty="0"/>
              <a:t>use the standard error as the gauge of variability of the sample </a:t>
            </a:r>
            <a:r>
              <a:rPr lang="en-US" dirty="0" smtClean="0"/>
              <a:t>mean. </a:t>
            </a:r>
            <a:r>
              <a:rPr lang="en-US" dirty="0"/>
              <a:t>If it is small, we expect most samples to have very similar means. If it is large, then large differences in sample means are more likely.</a:t>
            </a:r>
          </a:p>
        </p:txBody>
      </p:sp>
    </p:spTree>
    <p:extLst>
      <p:ext uri="{BB962C8B-B14F-4D97-AF65-F5344CB8AC3E}">
        <p14:creationId xmlns:p14="http://schemas.microsoft.com/office/powerpoint/2010/main" val="3460098239"/>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Rationale for one sample T test</a:t>
            </a:r>
          </a:p>
        </p:txBody>
      </p:sp>
      <p:sp>
        <p:nvSpPr>
          <p:cNvPr id="3" name="Content Placeholder 2"/>
          <p:cNvSpPr>
            <a:spLocks noGrp="1"/>
          </p:cNvSpPr>
          <p:nvPr>
            <p:ph idx="1"/>
          </p:nvPr>
        </p:nvSpPr>
        <p:spPr/>
        <p:txBody>
          <a:bodyPr>
            <a:normAutofit/>
          </a:bodyPr>
          <a:lstStyle/>
          <a:p>
            <a:r>
              <a:rPr lang="en-US" dirty="0"/>
              <a:t>If the difference between the sample means is larger than we would expect based on the standard error, then we know that one of two things has </a:t>
            </a:r>
            <a:r>
              <a:rPr lang="en-US" dirty="0" smtClean="0"/>
              <a:t>happened:</a:t>
            </a:r>
          </a:p>
          <a:p>
            <a:pPr lvl="1"/>
            <a:r>
              <a:rPr lang="en-US" b="1" dirty="0" smtClean="0"/>
              <a:t>We </a:t>
            </a:r>
            <a:r>
              <a:rPr lang="en-US" b="1" dirty="0"/>
              <a:t>made a mistake (boo</a:t>
            </a:r>
            <a:r>
              <a:rPr lang="en-US" b="1" dirty="0" smtClean="0"/>
              <a:t>!). </a:t>
            </a:r>
            <a:r>
              <a:rPr lang="en-US" dirty="0" smtClean="0"/>
              <a:t>There </a:t>
            </a:r>
            <a:r>
              <a:rPr lang="en-US" dirty="0"/>
              <a:t>is no difference between the </a:t>
            </a:r>
            <a:r>
              <a:rPr lang="en-US" dirty="0" smtClean="0"/>
              <a:t>population and </a:t>
            </a:r>
            <a:r>
              <a:rPr lang="en-US" dirty="0"/>
              <a:t>our sample </a:t>
            </a:r>
            <a:r>
              <a:rPr lang="en-US" dirty="0" smtClean="0"/>
              <a:t>means </a:t>
            </a:r>
            <a:r>
              <a:rPr lang="en-US" dirty="0"/>
              <a:t>fluctuate a lot. By chance, we have collected </a:t>
            </a:r>
            <a:r>
              <a:rPr lang="en-US" dirty="0" smtClean="0"/>
              <a:t>a sample </a:t>
            </a:r>
            <a:r>
              <a:rPr lang="en-US" dirty="0"/>
              <a:t>that </a:t>
            </a:r>
            <a:r>
              <a:rPr lang="en-US" dirty="0" smtClean="0"/>
              <a:t>is </a:t>
            </a:r>
            <a:r>
              <a:rPr lang="en-US" dirty="0"/>
              <a:t>atypical of the population we drew from. Here, the difference is a fluke and the null is true; we incorrectly reject the true null hypothesis and thus commit a Type I </a:t>
            </a:r>
            <a:r>
              <a:rPr lang="en-US" dirty="0" smtClean="0"/>
              <a:t>error.</a:t>
            </a:r>
          </a:p>
          <a:p>
            <a:pPr lvl="1"/>
            <a:r>
              <a:rPr lang="en-US" b="1" dirty="0" smtClean="0"/>
              <a:t>We </a:t>
            </a:r>
            <a:r>
              <a:rPr lang="en-US" b="1" dirty="0"/>
              <a:t>made a discovery (yay</a:t>
            </a:r>
            <a:r>
              <a:rPr lang="en-US" b="1" dirty="0" smtClean="0"/>
              <a:t>!). </a:t>
            </a:r>
            <a:r>
              <a:rPr lang="en-US" dirty="0" smtClean="0"/>
              <a:t>The sample comes from a different population, </a:t>
            </a:r>
            <a:r>
              <a:rPr lang="en-US" dirty="0"/>
              <a:t>that </a:t>
            </a:r>
            <a:r>
              <a:rPr lang="en-US" dirty="0" smtClean="0"/>
              <a:t>may be typical </a:t>
            </a:r>
            <a:r>
              <a:rPr lang="en-US" dirty="0"/>
              <a:t>of </a:t>
            </a:r>
            <a:r>
              <a:rPr lang="en-US" dirty="0" smtClean="0"/>
              <a:t>THAT population. </a:t>
            </a:r>
            <a:r>
              <a:rPr lang="en-US" dirty="0"/>
              <a:t>Here, the difference is genuine, and we correctly reject the null hypothesis.</a:t>
            </a:r>
          </a:p>
        </p:txBody>
      </p:sp>
    </p:spTree>
    <p:extLst>
      <p:ext uri="{BB962C8B-B14F-4D97-AF65-F5344CB8AC3E}">
        <p14:creationId xmlns:p14="http://schemas.microsoft.com/office/powerpoint/2010/main" val="1082051201"/>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From </a:t>
            </a:r>
            <a:r>
              <a:rPr lang="en-US" dirty="0" err="1" smtClean="0"/>
              <a:t>wikipedia</a:t>
            </a:r>
            <a:r>
              <a:rPr lang="is-IS" dirty="0" smtClean="0"/>
              <a:t>…</a:t>
            </a:r>
            <a:endParaRPr lang="en-US" dirty="0"/>
          </a:p>
        </p:txBody>
      </p:sp>
      <p:sp>
        <p:nvSpPr>
          <p:cNvPr id="3" name="Content Placeholder 2"/>
          <p:cNvSpPr>
            <a:spLocks noGrp="1"/>
          </p:cNvSpPr>
          <p:nvPr>
            <p:ph idx="1"/>
          </p:nvPr>
        </p:nvSpPr>
        <p:spPr/>
        <p:txBody>
          <a:bodyPr>
            <a:normAutofit/>
          </a:bodyPr>
          <a:lstStyle/>
          <a:p>
            <a:r>
              <a:rPr lang="en-US" dirty="0"/>
              <a:t>The p-value is defined as the probability, under the assumption of </a:t>
            </a:r>
            <a:r>
              <a:rPr lang="en-US" dirty="0" smtClean="0"/>
              <a:t>the null hypothesis, </a:t>
            </a:r>
            <a:r>
              <a:rPr lang="en-US" dirty="0"/>
              <a:t>of obtaining a result equal to or more extreme than what was actually </a:t>
            </a:r>
            <a:r>
              <a:rPr lang="en-US" dirty="0" smtClean="0"/>
              <a:t>observed.</a:t>
            </a:r>
          </a:p>
          <a:p>
            <a:r>
              <a:rPr lang="en-US" dirty="0" smtClean="0"/>
              <a:t>Depending </a:t>
            </a:r>
            <a:r>
              <a:rPr lang="en-US" dirty="0"/>
              <a:t>on how it is looked at, the "more extreme than what was actually observed" can mean </a:t>
            </a:r>
            <a:endParaRPr lang="en-US" dirty="0" smtClean="0"/>
          </a:p>
          <a:p>
            <a:pPr lvl="1"/>
            <a:r>
              <a:rPr lang="en-US" dirty="0" smtClean="0"/>
              <a:t>X ≥ x (</a:t>
            </a:r>
            <a:r>
              <a:rPr lang="en-US" dirty="0"/>
              <a:t>right-tail event) or </a:t>
            </a:r>
            <a:endParaRPr lang="en-US" dirty="0" smtClean="0"/>
          </a:p>
          <a:p>
            <a:pPr lvl="1"/>
            <a:r>
              <a:rPr lang="en-US" dirty="0" smtClean="0"/>
              <a:t>X ≤ x (</a:t>
            </a:r>
            <a:r>
              <a:rPr lang="en-US" dirty="0"/>
              <a:t>left-tail event) or </a:t>
            </a:r>
            <a:endParaRPr lang="en-US" dirty="0" smtClean="0"/>
          </a:p>
          <a:p>
            <a:pPr lvl="1"/>
            <a:r>
              <a:rPr lang="en-US" dirty="0" smtClean="0"/>
              <a:t>the </a:t>
            </a:r>
            <a:r>
              <a:rPr lang="en-US" dirty="0"/>
              <a:t>"smaller" of </a:t>
            </a:r>
            <a:r>
              <a:rPr lang="en-US" dirty="0" smtClean="0"/>
              <a:t>X ≤ x and X ≥ x </a:t>
            </a:r>
            <a:r>
              <a:rPr lang="en-US" dirty="0"/>
              <a:t>(double-tailed event). </a:t>
            </a:r>
            <a:endParaRPr lang="en-US" dirty="0" smtClean="0"/>
          </a:p>
          <a:p>
            <a:r>
              <a:rPr lang="en-US" dirty="0" smtClean="0"/>
              <a:t>Thus</a:t>
            </a:r>
            <a:r>
              <a:rPr lang="en-US" dirty="0"/>
              <a:t>, the p-value is given </a:t>
            </a:r>
            <a:r>
              <a:rPr lang="en-US" dirty="0" smtClean="0"/>
              <a:t>by</a:t>
            </a:r>
          </a:p>
          <a:p>
            <a:pPr lvl="1"/>
            <a:r>
              <a:rPr lang="en-US" dirty="0" err="1" smtClean="0"/>
              <a:t>Pr</a:t>
            </a:r>
            <a:r>
              <a:rPr lang="en-US" dirty="0" smtClean="0"/>
              <a:t>(X ≥ </a:t>
            </a:r>
            <a:r>
              <a:rPr lang="en-US" dirty="0" err="1" smtClean="0"/>
              <a:t>x|H</a:t>
            </a:r>
            <a:r>
              <a:rPr lang="en-US" dirty="0" smtClean="0"/>
              <a:t>) for </a:t>
            </a:r>
            <a:r>
              <a:rPr lang="en-US" dirty="0"/>
              <a:t>right tail event</a:t>
            </a:r>
            <a:r>
              <a:rPr lang="en-US" dirty="0" smtClean="0"/>
              <a:t>,</a:t>
            </a:r>
          </a:p>
          <a:p>
            <a:pPr lvl="1"/>
            <a:r>
              <a:rPr lang="en-US" dirty="0" err="1" smtClean="0"/>
              <a:t>Pr</a:t>
            </a:r>
            <a:r>
              <a:rPr lang="en-US" dirty="0" smtClean="0"/>
              <a:t>(X ≤ </a:t>
            </a:r>
            <a:r>
              <a:rPr lang="en-US" dirty="0" err="1" smtClean="0"/>
              <a:t>x|H</a:t>
            </a:r>
            <a:r>
              <a:rPr lang="en-US" dirty="0" smtClean="0"/>
              <a:t>) for </a:t>
            </a:r>
            <a:r>
              <a:rPr lang="en-US" dirty="0"/>
              <a:t>left tail event</a:t>
            </a:r>
            <a:r>
              <a:rPr lang="en-US" dirty="0" smtClean="0"/>
              <a:t>,</a:t>
            </a:r>
          </a:p>
          <a:p>
            <a:pPr lvl="1"/>
            <a:r>
              <a:rPr lang="en-US" dirty="0" smtClean="0"/>
              <a:t>2*min{</a:t>
            </a:r>
            <a:r>
              <a:rPr lang="en-US" dirty="0" err="1" smtClean="0"/>
              <a:t>Pr</a:t>
            </a:r>
            <a:r>
              <a:rPr lang="en-US" dirty="0" smtClean="0"/>
              <a:t>(X ≤ </a:t>
            </a:r>
            <a:r>
              <a:rPr lang="en-US" dirty="0" err="1" smtClean="0"/>
              <a:t>x|H</a:t>
            </a:r>
            <a:r>
              <a:rPr lang="en-US" dirty="0"/>
              <a:t>),</a:t>
            </a:r>
            <a:r>
              <a:rPr lang="en-US" dirty="0" err="1" smtClean="0"/>
              <a:t>Pr</a:t>
            </a:r>
            <a:r>
              <a:rPr lang="en-US" dirty="0" smtClean="0"/>
              <a:t>(X ≥ </a:t>
            </a:r>
            <a:r>
              <a:rPr lang="en-US" dirty="0" err="1" smtClean="0"/>
              <a:t>x|H</a:t>
            </a:r>
            <a:r>
              <a:rPr lang="en-US" dirty="0" smtClean="0"/>
              <a:t>)} for </a:t>
            </a:r>
            <a:r>
              <a:rPr lang="en-US" dirty="0"/>
              <a:t>double tail event.</a:t>
            </a:r>
          </a:p>
        </p:txBody>
      </p:sp>
    </p:spTree>
    <p:extLst>
      <p:ext uri="{BB962C8B-B14F-4D97-AF65-F5344CB8AC3E}">
        <p14:creationId xmlns:p14="http://schemas.microsoft.com/office/powerpoint/2010/main" val="130394711"/>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hlinkClick r:id="rId2"/>
              </a:rPr>
              <a:t>http://</a:t>
            </a:r>
            <a:r>
              <a:rPr lang="en-US" dirty="0" smtClean="0">
                <a:hlinkClick r:id="rId2"/>
              </a:rPr>
              <a:t>math.stackexchange.com/questions/1493880/two-tailed-hypothesis-test-why-do-we-multiply-p-value-by-two</a:t>
            </a:r>
            <a:endParaRPr lang="en-US" dirty="0" smtClean="0"/>
          </a:p>
          <a:p>
            <a:endParaRPr lang="en-US" dirty="0"/>
          </a:p>
        </p:txBody>
      </p:sp>
    </p:spTree>
    <p:extLst>
      <p:ext uri="{BB962C8B-B14F-4D97-AF65-F5344CB8AC3E}">
        <p14:creationId xmlns:p14="http://schemas.microsoft.com/office/powerpoint/2010/main" val="2964586092"/>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From </a:t>
            </a:r>
            <a:r>
              <a:rPr lang="en-US" dirty="0" err="1"/>
              <a:t>Chihara</a:t>
            </a:r>
            <a:r>
              <a:rPr lang="en-US" dirty="0"/>
              <a:t> &amp; </a:t>
            </a:r>
            <a:r>
              <a:rPr lang="en-US" dirty="0" err="1" smtClean="0"/>
              <a:t>Hesterberg</a:t>
            </a:r>
            <a:r>
              <a:rPr lang="en-US" dirty="0" smtClean="0"/>
              <a:t> - permutation:</a:t>
            </a:r>
            <a:endParaRPr lang="en-US" dirty="0"/>
          </a:p>
        </p:txBody>
      </p:sp>
      <p:sp>
        <p:nvSpPr>
          <p:cNvPr id="3" name="Content Placeholder 2"/>
          <p:cNvSpPr>
            <a:spLocks noGrp="1"/>
          </p:cNvSpPr>
          <p:nvPr>
            <p:ph idx="1"/>
          </p:nvPr>
        </p:nvSpPr>
        <p:spPr/>
        <p:txBody>
          <a:bodyPr>
            <a:normAutofit/>
          </a:bodyPr>
          <a:lstStyle/>
          <a:p>
            <a:r>
              <a:rPr lang="en-US" dirty="0" smtClean="0"/>
              <a:t>Say </a:t>
            </a:r>
            <a:r>
              <a:rPr lang="en-US" dirty="0"/>
              <a:t>that you have one sample with *m* observations, and a second sample with *n* </a:t>
            </a:r>
            <a:r>
              <a:rPr lang="en-US" dirty="0" smtClean="0"/>
              <a:t>observations</a:t>
            </a:r>
          </a:p>
          <a:p>
            <a:pPr marL="457200" indent="-457200">
              <a:buFont typeface="+mj-lt"/>
              <a:buAutoNum type="arabicPeriod"/>
            </a:pPr>
            <a:r>
              <a:rPr lang="en-US" dirty="0" smtClean="0"/>
              <a:t>Pool </a:t>
            </a:r>
            <a:r>
              <a:rPr lang="en-US" dirty="0"/>
              <a:t>the m + n </a:t>
            </a:r>
            <a:r>
              <a:rPr lang="en-US" dirty="0" smtClean="0"/>
              <a:t>values</a:t>
            </a:r>
          </a:p>
          <a:p>
            <a:pPr marL="457200" indent="-457200">
              <a:buFont typeface="+mj-lt"/>
              <a:buAutoNum type="arabicPeriod"/>
            </a:pPr>
            <a:r>
              <a:rPr lang="en-US" b="1" dirty="0" smtClean="0"/>
              <a:t>Repeat</a:t>
            </a:r>
            <a:r>
              <a:rPr lang="is-IS" b="1" dirty="0" smtClean="0"/>
              <a:t>…</a:t>
            </a:r>
            <a:endParaRPr lang="en-US" b="1" dirty="0" smtClean="0"/>
          </a:p>
          <a:p>
            <a:pPr lvl="1"/>
            <a:r>
              <a:rPr lang="en-US" dirty="0" smtClean="0"/>
              <a:t>Draw </a:t>
            </a:r>
            <a:r>
              <a:rPr lang="en-US" dirty="0"/>
              <a:t>a resample of size m without </a:t>
            </a:r>
            <a:r>
              <a:rPr lang="en-US" dirty="0" smtClean="0"/>
              <a:t>replacement</a:t>
            </a:r>
          </a:p>
          <a:p>
            <a:pPr lvl="1"/>
            <a:r>
              <a:rPr lang="en-US" dirty="0" smtClean="0"/>
              <a:t>Use </a:t>
            </a:r>
            <a:r>
              <a:rPr lang="en-US" dirty="0"/>
              <a:t>the remaining n observations for the other </a:t>
            </a:r>
            <a:r>
              <a:rPr lang="en-US" dirty="0" smtClean="0"/>
              <a:t>sample</a:t>
            </a:r>
          </a:p>
          <a:p>
            <a:pPr lvl="1"/>
            <a:r>
              <a:rPr lang="en-US" dirty="0" smtClean="0"/>
              <a:t>Calculate </a:t>
            </a:r>
            <a:r>
              <a:rPr lang="en-US" dirty="0"/>
              <a:t>the difference in means or another statistic that compares </a:t>
            </a:r>
            <a:r>
              <a:rPr lang="en-US" dirty="0" smtClean="0"/>
              <a:t>samples </a:t>
            </a:r>
          </a:p>
          <a:p>
            <a:pPr marL="457200" indent="-457200">
              <a:buFont typeface="+mj-lt"/>
              <a:buAutoNum type="arabicPeriod"/>
            </a:pPr>
            <a:r>
              <a:rPr lang="is-IS" b="1" dirty="0" smtClean="0"/>
              <a:t>…</a:t>
            </a:r>
            <a:r>
              <a:rPr lang="en-US" b="1" dirty="0" smtClean="0"/>
              <a:t>until </a:t>
            </a:r>
            <a:r>
              <a:rPr lang="en-US" b="1" dirty="0"/>
              <a:t>you have enough </a:t>
            </a:r>
            <a:r>
              <a:rPr lang="en-US" b="1" dirty="0" smtClean="0"/>
              <a:t>samples</a:t>
            </a:r>
          </a:p>
          <a:p>
            <a:pPr marL="457200" indent="-457200">
              <a:buFont typeface="+mj-lt"/>
              <a:buAutoNum type="arabicPeriod"/>
            </a:pPr>
            <a:r>
              <a:rPr lang="en-US" dirty="0" smtClean="0"/>
              <a:t>Calculate </a:t>
            </a:r>
            <a:r>
              <a:rPr lang="en-US" dirty="0"/>
              <a:t>the p-value as the fraction of times the random statistics exceed the original statistic (note: “Exceeds” generally means ≥ rather than </a:t>
            </a:r>
            <a:r>
              <a:rPr lang="en-US" dirty="0" smtClean="0"/>
              <a:t>&gt;)</a:t>
            </a:r>
            <a:endParaRPr lang="en-US" dirty="0"/>
          </a:p>
          <a:p>
            <a:pPr marL="457200" indent="-457200">
              <a:buFont typeface="+mj-lt"/>
              <a:buAutoNum type="arabicPeriod"/>
            </a:pPr>
            <a:r>
              <a:rPr lang="en-US" dirty="0" smtClean="0"/>
              <a:t>Multiple </a:t>
            </a:r>
            <a:r>
              <a:rPr lang="en-US" dirty="0"/>
              <a:t>by 2 for a two-sided test, or use abs()</a:t>
            </a:r>
          </a:p>
        </p:txBody>
      </p:sp>
    </p:spTree>
    <p:extLst>
      <p:ext uri="{BB962C8B-B14F-4D97-AF65-F5344CB8AC3E}">
        <p14:creationId xmlns:p14="http://schemas.microsoft.com/office/powerpoint/2010/main" val="103024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
            </a:r>
            <a:r>
              <a:rPr lang="en-US" dirty="0" smtClean="0"/>
              <a:t>rocess</a:t>
            </a:r>
            <a:endParaRPr lang="en-US" dirty="0"/>
          </a:p>
        </p:txBody>
      </p:sp>
      <p:sp>
        <p:nvSpPr>
          <p:cNvPr id="3" name="Content Placeholder 2"/>
          <p:cNvSpPr>
            <a:spLocks noGrp="1"/>
          </p:cNvSpPr>
          <p:nvPr>
            <p:ph idx="1"/>
          </p:nvPr>
        </p:nvSpPr>
        <p:spPr/>
        <p:txBody>
          <a:bodyPr/>
          <a:lstStyle/>
          <a:p>
            <a:pPr marL="457200" indent="-457200">
              <a:buFont typeface="+mj-lt"/>
              <a:buAutoNum type="arabicParenR"/>
            </a:pPr>
            <a:r>
              <a:rPr lang="en-US" dirty="0" smtClean="0"/>
              <a:t>Write down </a:t>
            </a:r>
            <a:r>
              <a:rPr lang="en-US" b="1" dirty="0" smtClean="0">
                <a:solidFill>
                  <a:schemeClr val="accent1"/>
                </a:solidFill>
              </a:rPr>
              <a:t>null</a:t>
            </a:r>
            <a:r>
              <a:rPr lang="en-US" dirty="0" smtClean="0">
                <a:solidFill>
                  <a:schemeClr val="accent1"/>
                </a:solidFill>
              </a:rPr>
              <a:t> </a:t>
            </a:r>
            <a:r>
              <a:rPr lang="en-US" dirty="0" smtClean="0"/>
              <a:t>and </a:t>
            </a:r>
            <a:r>
              <a:rPr lang="en-US" b="1" dirty="0" smtClean="0">
                <a:solidFill>
                  <a:schemeClr val="accent1"/>
                </a:solidFill>
              </a:rPr>
              <a:t>alternative </a:t>
            </a:r>
            <a:r>
              <a:rPr lang="en-US" dirty="0" smtClean="0"/>
              <a:t>hypotheses</a:t>
            </a:r>
          </a:p>
          <a:p>
            <a:pPr marL="457200" indent="-457200">
              <a:buFont typeface="+mj-lt"/>
              <a:buAutoNum type="arabicParenR"/>
            </a:pPr>
            <a:r>
              <a:rPr lang="en-US" dirty="0" smtClean="0"/>
              <a:t>Figure out good test statistic that estimates the parameter you are interested in (i.e., what numeric summary based on your sample captures what you want)</a:t>
            </a:r>
          </a:p>
          <a:p>
            <a:pPr marL="457200" indent="-457200">
              <a:buFont typeface="+mj-lt"/>
              <a:buAutoNum type="arabicParenR"/>
            </a:pPr>
            <a:r>
              <a:rPr lang="en-US" dirty="0" smtClean="0"/>
              <a:t>Work out null distribution for that statistic (known or simulated)</a:t>
            </a:r>
          </a:p>
          <a:p>
            <a:pPr marL="457200" indent="-457200">
              <a:buFont typeface="+mj-lt"/>
              <a:buAutoNum type="arabicParenR"/>
            </a:pPr>
            <a:r>
              <a:rPr lang="en-US" dirty="0" smtClean="0"/>
              <a:t>Calculate p-value (or critical value) by comparing actual value to null distribution</a:t>
            </a:r>
          </a:p>
          <a:p>
            <a:pPr marL="457200" indent="-457200">
              <a:buFont typeface="+mj-lt"/>
              <a:buAutoNum type="arabicParenR"/>
            </a:pPr>
            <a:r>
              <a:rPr lang="en-US" dirty="0" smtClean="0"/>
              <a:t>Reject H</a:t>
            </a:r>
            <a:r>
              <a:rPr lang="en-US" baseline="-25000" dirty="0" smtClean="0"/>
              <a:t>0</a:t>
            </a:r>
            <a:r>
              <a:rPr lang="en-US" dirty="0" smtClean="0"/>
              <a:t> if probability (p-value) &lt; 𝝰</a:t>
            </a:r>
            <a:endParaRPr lang="en-US" dirty="0"/>
          </a:p>
        </p:txBody>
      </p:sp>
    </p:spTree>
    <p:extLst>
      <p:ext uri="{BB962C8B-B14F-4D97-AF65-F5344CB8AC3E}">
        <p14:creationId xmlns:p14="http://schemas.microsoft.com/office/powerpoint/2010/main" val="1142296205"/>
      </p:ext>
    </p:extLst>
  </p:cSld>
  <p:clrMapOvr>
    <a:masterClrMapping/>
  </p:clrMapOvr>
  <p:timing>
    <p:tnLst>
      <p:par>
        <p:cTn id="1" dur="indefinite" restart="never" nodeType="tmRoot"/>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larity">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Font 1">
      <a:majorFont>
        <a:latin typeface="Bebas Neue"/>
        <a:ea typeface=""/>
        <a:cs typeface=""/>
        <a:font script="Jpan" typeface="ＭＳ 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Aller"/>
        <a:ea typeface=""/>
        <a:cs typeface=""/>
        <a:font script="Jpan" typeface="ＭＳ Ｐ明朝"/>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7940</TotalTime>
  <Words>4197</Words>
  <Application>Microsoft Office PowerPoint</Application>
  <PresentationFormat>Widescreen</PresentationFormat>
  <Paragraphs>589</Paragraphs>
  <Slides>89</Slides>
  <Notes>28</Notes>
  <HiddenSlides>0</HiddenSlides>
  <MMClips>0</MMClips>
  <ScaleCrop>false</ScaleCrop>
  <HeadingPairs>
    <vt:vector size="8" baseType="variant">
      <vt:variant>
        <vt:lpstr>Fonts Used</vt:lpstr>
      </vt:variant>
      <vt:variant>
        <vt:i4>12</vt:i4>
      </vt:variant>
      <vt:variant>
        <vt:lpstr>Theme</vt:lpstr>
      </vt:variant>
      <vt:variant>
        <vt:i4>2</vt:i4>
      </vt:variant>
      <vt:variant>
        <vt:lpstr>Embedded OLE Servers</vt:lpstr>
      </vt:variant>
      <vt:variant>
        <vt:i4>1</vt:i4>
      </vt:variant>
      <vt:variant>
        <vt:lpstr>Slide Titles</vt:lpstr>
      </vt:variant>
      <vt:variant>
        <vt:i4>89</vt:i4>
      </vt:variant>
    </vt:vector>
  </HeadingPairs>
  <TitlesOfParts>
    <vt:vector size="104" baseType="lpstr">
      <vt:lpstr>Aller</vt:lpstr>
      <vt:lpstr>Aller Display</vt:lpstr>
      <vt:lpstr>Arial</vt:lpstr>
      <vt:lpstr>Calibri</vt:lpstr>
      <vt:lpstr>Calibri Light</vt:lpstr>
      <vt:lpstr>Courier New</vt:lpstr>
      <vt:lpstr>Gill Sans</vt:lpstr>
      <vt:lpstr>Lato</vt:lpstr>
      <vt:lpstr>Lobster Two</vt:lpstr>
      <vt:lpstr>Noto Serif</vt:lpstr>
      <vt:lpstr>Porter Sans Block</vt:lpstr>
      <vt:lpstr>Wingdings</vt:lpstr>
      <vt:lpstr>Office Theme</vt:lpstr>
      <vt:lpstr>Clarity</vt:lpstr>
      <vt:lpstr>Equation</vt:lpstr>
      <vt:lpstr>Math 530/630: CM 4.4 Classical Inference:  Hypothesis Testing and Confidence Intervals</vt:lpstr>
      <vt:lpstr>Remember, statistics…</vt:lpstr>
      <vt:lpstr>General idea for an estimator</vt:lpstr>
      <vt:lpstr>Bootstrapping</vt:lpstr>
      <vt:lpstr>Confidence Intervals</vt:lpstr>
      <vt:lpstr>General idea for hypothesis testing</vt:lpstr>
      <vt:lpstr>General idea for a test statistic</vt:lpstr>
      <vt:lpstr>Therefore…</vt:lpstr>
      <vt:lpstr>Process</vt:lpstr>
      <vt:lpstr>Hypotheses</vt:lpstr>
      <vt:lpstr>The null distribution</vt:lpstr>
      <vt:lpstr>Permutation testing</vt:lpstr>
      <vt:lpstr>Building Intuition – Aspiring astronauts</vt:lpstr>
      <vt:lpstr>Let’s pretend</vt:lpstr>
      <vt:lpstr>The (fictitious) study</vt:lpstr>
      <vt:lpstr>A (directional) alternative hypothesis</vt:lpstr>
      <vt:lpstr>Rearrange…</vt:lpstr>
      <vt:lpstr>Obtaining a test statistic</vt:lpstr>
      <vt:lpstr>PowerPoint Presentation</vt:lpstr>
      <vt:lpstr>Before we even look at the data: What is the mean and standard deviation (the “standard error”) of the null distribution?  What shall we assume this distribution looks like? Draw it!  Let 𝝰 = .05, 1- tailed:  What value does our sample mean need to “beat” in order for us to conclude that it is higher than the population mean (given random variation present in our sample)? Draw this!   What would you conclude if our sample mean is 104? What if it is 108?</vt:lpstr>
      <vt:lpstr>The null distribution for the z-statistic (normal)</vt:lpstr>
      <vt:lpstr>A (non-directional) alternative hypothesis</vt:lpstr>
      <vt:lpstr>Before we even look at the data: What is the mean and standard deviation (the “standard error”) of the null distribution?  What shall we assume this distribution looks like? Draw it!  Let 𝝰 = .05, 2- tailed:  What value does our sample mean need to “beat” in order for us to conclude that it is different than the population mean (given random variation present in our sample)? Draw this!    What would you conclude if our sample mean is 105?</vt:lpstr>
      <vt:lpstr>The null distribution for the z-statistic (normal)</vt:lpstr>
      <vt:lpstr>The alternative hypothesis</vt:lpstr>
      <vt:lpstr>PowerPoint Presentation</vt:lpstr>
      <vt:lpstr>One sample means z-test</vt:lpstr>
      <vt:lpstr>And the sample mean is…</vt:lpstr>
      <vt:lpstr>One-sample z-statistic</vt:lpstr>
      <vt:lpstr>One-sample z-statistic</vt:lpstr>
      <vt:lpstr>One-sample z-statistic </vt:lpstr>
      <vt:lpstr>Z-statistic – Now what? Critical Values</vt:lpstr>
      <vt:lpstr>General idea for a p-value</vt:lpstr>
      <vt:lpstr>“A p-value is a measure of how  embarrassing  the data are to the null hypothesis”</vt:lpstr>
      <vt:lpstr>Cut-offs</vt:lpstr>
      <vt:lpstr>P-value</vt:lpstr>
      <vt:lpstr>Obtaining the p-value for our z-statistic</vt:lpstr>
      <vt:lpstr>Obtaining the p-value for our z-statistic</vt:lpstr>
      <vt:lpstr>Two-tailed p-values more generally… </vt:lpstr>
      <vt:lpstr>When the null hypothesis is true</vt:lpstr>
      <vt:lpstr>PowerPoint Presentation</vt:lpstr>
      <vt:lpstr>PowerPoint Presentation</vt:lpstr>
      <vt:lpstr>PowerPoint Presentation</vt:lpstr>
      <vt:lpstr>One sample means T-test</vt:lpstr>
      <vt:lpstr>PowerPoint Presentation</vt:lpstr>
      <vt:lpstr>Obtaining a test statistic</vt:lpstr>
      <vt:lpstr>Using the sample estimate of the variance</vt:lpstr>
      <vt:lpstr>New distribution family: student’s t</vt:lpstr>
      <vt:lpstr>The t-distributions: PDFs</vt:lpstr>
      <vt:lpstr>The t-distributions</vt:lpstr>
      <vt:lpstr>Red = z, blue = t</vt:lpstr>
      <vt:lpstr>Red = z, blue = t</vt:lpstr>
      <vt:lpstr>Q-Q Plots of rt(100,df)</vt:lpstr>
      <vt:lpstr>One-sample t-test</vt:lpstr>
      <vt:lpstr>One-sample t-test</vt:lpstr>
      <vt:lpstr>One-sample t-test</vt:lpstr>
      <vt:lpstr>What is the p-value for the t statistic?</vt:lpstr>
      <vt:lpstr>What is the p-value for the t statistic?</vt:lpstr>
      <vt:lpstr>One-sample t-test in R</vt:lpstr>
      <vt:lpstr>One-sample t-test in R</vt:lpstr>
      <vt:lpstr>Mansplain it to me…</vt:lpstr>
      <vt:lpstr>Complain about it…</vt:lpstr>
      <vt:lpstr>Family of t-tests</vt:lpstr>
      <vt:lpstr>Confidence Intervals</vt:lpstr>
      <vt:lpstr>Confidence interval for µ</vt:lpstr>
      <vt:lpstr>Calculating 95% CI for µ in R, 𝞼 unknown</vt:lpstr>
      <vt:lpstr>Let’s attempt to summarize…</vt:lpstr>
      <vt:lpstr>Let’s attempt to summarize…</vt:lpstr>
      <vt:lpstr>Let’s attempt to summarize…</vt:lpstr>
      <vt:lpstr>You got it…</vt:lpstr>
      <vt:lpstr>The “Other” Confidence Interval</vt:lpstr>
      <vt:lpstr>Hypothesis Tests and Confidence Intervals</vt:lpstr>
      <vt:lpstr>Hypothesis Tests and Confidence Intervals</vt:lpstr>
      <vt:lpstr>Regions of rejection/non-rejection:  What if I observe a sample mean = 106?</vt:lpstr>
      <vt:lpstr>Confidence interval: What if I had hypothesized μ = 100?</vt:lpstr>
      <vt:lpstr>Reject H0…</vt:lpstr>
      <vt:lpstr>Interpreting significance in NHST</vt:lpstr>
      <vt:lpstr>Confidence intervals provide several  advantages over NHST alone</vt:lpstr>
      <vt:lpstr>3 new distributions…</vt:lpstr>
      <vt:lpstr>If you see the ratio of an independent normal random variable to the square-root of a chi-squared, think Student’s t </vt:lpstr>
      <vt:lpstr>If you see squares of normal random variables,  think chi-squared</vt:lpstr>
      <vt:lpstr>If you see the ratio of two chi-squared random variables (i.e., sample variances from a normal distribution), think F distribution</vt:lpstr>
      <vt:lpstr>Done-ish…</vt:lpstr>
      <vt:lpstr>Rationale for one sample T test</vt:lpstr>
      <vt:lpstr>Rationale for one sample T test</vt:lpstr>
      <vt:lpstr>Rationale for one sample T test</vt:lpstr>
      <vt:lpstr>From wikipedia…</vt:lpstr>
      <vt:lpstr>PowerPoint Presentation</vt:lpstr>
      <vt:lpstr>From Chihara &amp; Hesterberg - permutation: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 11 Classical Inference:  Hypothesis Testing</dc:title>
  <dc:creator>Rebecca Lunsford</dc:creator>
  <cp:lastModifiedBy>Rebecca Lunsford</cp:lastModifiedBy>
  <cp:revision>82</cp:revision>
  <cp:lastPrinted>2018-11-13T15:34:47Z</cp:lastPrinted>
  <dcterms:created xsi:type="dcterms:W3CDTF">2018-09-20T00:34:46Z</dcterms:created>
  <dcterms:modified xsi:type="dcterms:W3CDTF">2019-11-05T01:35:45Z</dcterms:modified>
</cp:coreProperties>
</file>

<file path=docProps/thumbnail.jpeg>
</file>